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16"/>
  </p:notesMasterIdLst>
  <p:sldIdLst>
    <p:sldId id="256" r:id="rId2"/>
    <p:sldId id="259" r:id="rId3"/>
    <p:sldId id="312" r:id="rId4"/>
    <p:sldId id="258" r:id="rId5"/>
    <p:sldId id="314" r:id="rId6"/>
    <p:sldId id="262" r:id="rId7"/>
    <p:sldId id="261" r:id="rId8"/>
    <p:sldId id="257" r:id="rId9"/>
    <p:sldId id="260" r:id="rId10"/>
    <p:sldId id="315" r:id="rId11"/>
    <p:sldId id="263" r:id="rId12"/>
    <p:sldId id="313" r:id="rId13"/>
    <p:sldId id="317"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A47"/>
    <a:srgbClr val="90ACB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F66EE7-FFB7-4D76-B324-7A3B3C750C64}">
  <a:tblStyle styleId="{77F66EE7-FFB7-4D76-B324-7A3B3C750C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17ADC2-50B2-42E3-BFE3-84FB28223CC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61" autoAdjust="0"/>
    <p:restoredTop sz="94660"/>
  </p:normalViewPr>
  <p:slideViewPr>
    <p:cSldViewPr snapToGrid="0">
      <p:cViewPr varScale="1">
        <p:scale>
          <a:sx n="95" d="100"/>
          <a:sy n="95" d="100"/>
        </p:scale>
        <p:origin x="90" y="1776"/>
      </p:cViewPr>
      <p:guideLst/>
    </p:cSldViewPr>
  </p:slideViewPr>
  <p:notesTextViewPr>
    <p:cViewPr>
      <p:scale>
        <a:sx n="3" d="2"/>
        <a:sy n="3" d="2"/>
      </p:scale>
      <p:origin x="-6" y="-1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545860d8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545860d8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350502DE-7DA1-951A-A292-3B908644D2FC}"/>
            </a:ext>
          </a:extLst>
        </p:cNvPr>
        <p:cNvGrpSpPr/>
        <p:nvPr/>
      </p:nvGrpSpPr>
      <p:grpSpPr>
        <a:xfrm>
          <a:off x="0" y="0"/>
          <a:ext cx="0" cy="0"/>
          <a:chOff x="0" y="0"/>
          <a:chExt cx="0" cy="0"/>
        </a:xfrm>
      </p:grpSpPr>
      <p:sp>
        <p:nvSpPr>
          <p:cNvPr id="281" name="Google Shape;281;g54dda1946d_6_257:notes">
            <a:extLst>
              <a:ext uri="{FF2B5EF4-FFF2-40B4-BE49-F238E27FC236}">
                <a16:creationId xmlns:a16="http://schemas.microsoft.com/office/drawing/2014/main" id="{5F99A2A4-DD3C-6952-1748-591940BF4F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257:notes">
            <a:extLst>
              <a:ext uri="{FF2B5EF4-FFF2-40B4-BE49-F238E27FC236}">
                <a16:creationId xmlns:a16="http://schemas.microsoft.com/office/drawing/2014/main" id="{EC55394E-CF97-E780-05EF-472E558C49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1507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a:extLst>
            <a:ext uri="{FF2B5EF4-FFF2-40B4-BE49-F238E27FC236}">
              <a16:creationId xmlns:a16="http://schemas.microsoft.com/office/drawing/2014/main" id="{7E672B96-AB7A-6E99-FB30-186A5BAF8E62}"/>
            </a:ext>
          </a:extLst>
        </p:cNvPr>
        <p:cNvGrpSpPr/>
        <p:nvPr/>
      </p:nvGrpSpPr>
      <p:grpSpPr>
        <a:xfrm>
          <a:off x="0" y="0"/>
          <a:ext cx="0" cy="0"/>
          <a:chOff x="0" y="0"/>
          <a:chExt cx="0" cy="0"/>
        </a:xfrm>
      </p:grpSpPr>
      <p:sp>
        <p:nvSpPr>
          <p:cNvPr id="252" name="Google Shape;252;gd431007ba2_0_215:notes">
            <a:extLst>
              <a:ext uri="{FF2B5EF4-FFF2-40B4-BE49-F238E27FC236}">
                <a16:creationId xmlns:a16="http://schemas.microsoft.com/office/drawing/2014/main" id="{E297C9C9-50F7-3E03-4074-1E7182B727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31007ba2_0_215:notes">
            <a:extLst>
              <a:ext uri="{FF2B5EF4-FFF2-40B4-BE49-F238E27FC236}">
                <a16:creationId xmlns:a16="http://schemas.microsoft.com/office/drawing/2014/main" id="{B63CA000-9A91-9D12-06A9-E8AB5110A5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677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AD2415C8-1B2C-8568-C20F-9B1995442D2D}"/>
            </a:ext>
          </a:extLst>
        </p:cNvPr>
        <p:cNvGrpSpPr/>
        <p:nvPr/>
      </p:nvGrpSpPr>
      <p:grpSpPr>
        <a:xfrm>
          <a:off x="0" y="0"/>
          <a:ext cx="0" cy="0"/>
          <a:chOff x="0" y="0"/>
          <a:chExt cx="0" cy="0"/>
        </a:xfrm>
      </p:grpSpPr>
      <p:sp>
        <p:nvSpPr>
          <p:cNvPr id="281" name="Google Shape;281;g54dda1946d_6_257:notes">
            <a:extLst>
              <a:ext uri="{FF2B5EF4-FFF2-40B4-BE49-F238E27FC236}">
                <a16:creationId xmlns:a16="http://schemas.microsoft.com/office/drawing/2014/main" id="{859BCC93-087D-0399-A7A8-F79FE4D60C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257:notes">
            <a:extLst>
              <a:ext uri="{FF2B5EF4-FFF2-40B4-BE49-F238E27FC236}">
                <a16:creationId xmlns:a16="http://schemas.microsoft.com/office/drawing/2014/main" id="{0196196A-854A-F3A2-06AE-35F07C5B58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6249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545860d8b2_3_17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545860d8b2_3_17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62A9AE12-10AA-B424-D2D3-513F8B096BBC}"/>
            </a:ext>
          </a:extLst>
        </p:cNvPr>
        <p:cNvGrpSpPr/>
        <p:nvPr/>
      </p:nvGrpSpPr>
      <p:grpSpPr>
        <a:xfrm>
          <a:off x="0" y="0"/>
          <a:ext cx="0" cy="0"/>
          <a:chOff x="0" y="0"/>
          <a:chExt cx="0" cy="0"/>
        </a:xfrm>
      </p:grpSpPr>
      <p:sp>
        <p:nvSpPr>
          <p:cNvPr id="275" name="Google Shape;275;g2545860d8b2_3_17916:notes">
            <a:extLst>
              <a:ext uri="{FF2B5EF4-FFF2-40B4-BE49-F238E27FC236}">
                <a16:creationId xmlns:a16="http://schemas.microsoft.com/office/drawing/2014/main" id="{A5AED6AC-3CB2-2E01-C4E5-08660A2799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545860d8b2_3_17916:notes">
            <a:extLst>
              <a:ext uri="{FF2B5EF4-FFF2-40B4-BE49-F238E27FC236}">
                <a16:creationId xmlns:a16="http://schemas.microsoft.com/office/drawing/2014/main" id="{E31C10B3-9B4D-84AB-C24A-A3E6634652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3201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a:extLst>
            <a:ext uri="{FF2B5EF4-FFF2-40B4-BE49-F238E27FC236}">
              <a16:creationId xmlns:a16="http://schemas.microsoft.com/office/drawing/2014/main" id="{4AA23790-FA4B-45BB-32D1-0E48CEF43A0F}"/>
            </a:ext>
          </a:extLst>
        </p:cNvPr>
        <p:cNvGrpSpPr/>
        <p:nvPr/>
      </p:nvGrpSpPr>
      <p:grpSpPr>
        <a:xfrm>
          <a:off x="0" y="0"/>
          <a:ext cx="0" cy="0"/>
          <a:chOff x="0" y="0"/>
          <a:chExt cx="0" cy="0"/>
        </a:xfrm>
      </p:grpSpPr>
      <p:sp>
        <p:nvSpPr>
          <p:cNvPr id="734" name="Google Shape;734;g2549d18a99b_0_298:notes">
            <a:extLst>
              <a:ext uri="{FF2B5EF4-FFF2-40B4-BE49-F238E27FC236}">
                <a16:creationId xmlns:a16="http://schemas.microsoft.com/office/drawing/2014/main" id="{64EDD2FB-5A89-C93F-FB06-679FDBD1ED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549d18a99b_0_298:notes">
            <a:extLst>
              <a:ext uri="{FF2B5EF4-FFF2-40B4-BE49-F238E27FC236}">
                <a16:creationId xmlns:a16="http://schemas.microsoft.com/office/drawing/2014/main" id="{BDF0DF76-C059-DD40-9049-83D1EFFECE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4952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545860d8b2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545860d8b2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87250"/>
            <a:ext cx="6161100" cy="1617300"/>
          </a:xfrm>
          <a:prstGeom prst="rect">
            <a:avLst/>
          </a:prstGeom>
        </p:spPr>
        <p:txBody>
          <a:bodyPr spcFirstLastPara="1" wrap="square" lIns="91425" tIns="91425" rIns="91425" bIns="91425" anchor="b" anchorCtr="0">
            <a:noAutofit/>
          </a:bodyPr>
          <a:lstStyle>
            <a:lvl1pPr lvl="0">
              <a:spcBef>
                <a:spcPts val="0"/>
              </a:spcBef>
              <a:spcAft>
                <a:spcPts val="0"/>
              </a:spcAft>
              <a:buClr>
                <a:schemeClr val="lt2"/>
              </a:buClr>
              <a:buSzPts val="5200"/>
              <a:buNone/>
              <a:defRPr sz="4600">
                <a:latin typeface="Inter Tight SemiBold"/>
                <a:ea typeface="Inter Tight SemiBold"/>
                <a:cs typeface="Inter Tight SemiBold"/>
                <a:sym typeface="Inter Tight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32400" y="3264975"/>
            <a:ext cx="4528800" cy="423900"/>
          </a:xfrm>
          <a:prstGeom prst="rect">
            <a:avLst/>
          </a:prstGeom>
          <a:solidFill>
            <a:schemeClr val="accent1"/>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785100" y="-49800"/>
            <a:ext cx="1128000" cy="1470900"/>
            <a:chOff x="149225" y="-470125"/>
            <a:chExt cx="1128000" cy="1470900"/>
          </a:xfrm>
        </p:grpSpPr>
        <p:sp>
          <p:nvSpPr>
            <p:cNvPr id="12" name="Google Shape;12;p2"/>
            <p:cNvSpPr/>
            <p:nvPr/>
          </p:nvSpPr>
          <p:spPr>
            <a:xfrm>
              <a:off x="149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713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4_1_1">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2371825" y="1807013"/>
            <a:ext cx="4400100" cy="58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7"/>
          <p:cNvSpPr txBox="1">
            <a:spLocks noGrp="1"/>
          </p:cNvSpPr>
          <p:nvPr>
            <p:ph type="subTitle" idx="1"/>
          </p:nvPr>
        </p:nvSpPr>
        <p:spPr>
          <a:xfrm>
            <a:off x="2372025" y="2320688"/>
            <a:ext cx="4400100" cy="101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7" name="Google Shape;97;p17"/>
          <p:cNvGrpSpPr/>
          <p:nvPr/>
        </p:nvGrpSpPr>
        <p:grpSpPr>
          <a:xfrm>
            <a:off x="-247087" y="-2000118"/>
            <a:ext cx="9160188" cy="7239893"/>
            <a:chOff x="-247087" y="-2000118"/>
            <a:chExt cx="9160188" cy="7239893"/>
          </a:xfrm>
        </p:grpSpPr>
        <p:grpSp>
          <p:nvGrpSpPr>
            <p:cNvPr id="98" name="Google Shape;98;p17"/>
            <p:cNvGrpSpPr/>
            <p:nvPr/>
          </p:nvGrpSpPr>
          <p:grpSpPr>
            <a:xfrm>
              <a:off x="7785100" y="3768875"/>
              <a:ext cx="1128000" cy="1470900"/>
              <a:chOff x="149225" y="-470125"/>
              <a:chExt cx="1128000" cy="1470900"/>
            </a:xfrm>
          </p:grpSpPr>
          <p:sp>
            <p:nvSpPr>
              <p:cNvPr id="99" name="Google Shape;99;p17"/>
              <p:cNvSpPr/>
              <p:nvPr/>
            </p:nvSpPr>
            <p:spPr>
              <a:xfrm>
                <a:off x="713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sp>
            <p:nvSpPr>
              <p:cNvPr id="100" name="Google Shape;100;p17"/>
              <p:cNvSpPr/>
              <p:nvPr/>
            </p:nvSpPr>
            <p:spPr>
              <a:xfrm>
                <a:off x="149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grpSp>
        <p:sp>
          <p:nvSpPr>
            <p:cNvPr id="101" name="Google Shape;101;p17"/>
            <p:cNvSpPr/>
            <p:nvPr/>
          </p:nvSpPr>
          <p:spPr>
            <a:xfrm flipH="1">
              <a:off x="-247087" y="-2000118"/>
              <a:ext cx="3250200" cy="3250200"/>
            </a:xfrm>
            <a:prstGeom prst="donut">
              <a:avLst>
                <a:gd name="adj" fmla="val 976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22"/>
          <p:cNvSpPr txBox="1">
            <a:spLocks noGrp="1"/>
          </p:cNvSpPr>
          <p:nvPr>
            <p:ph type="subTitle" idx="1"/>
          </p:nvPr>
        </p:nvSpPr>
        <p:spPr>
          <a:xfrm>
            <a:off x="4957629" y="1434425"/>
            <a:ext cx="2751300" cy="241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22"/>
          <p:cNvSpPr txBox="1">
            <a:spLocks noGrp="1"/>
          </p:cNvSpPr>
          <p:nvPr>
            <p:ph type="subTitle" idx="2"/>
          </p:nvPr>
        </p:nvSpPr>
        <p:spPr>
          <a:xfrm>
            <a:off x="1435075" y="1434425"/>
            <a:ext cx="2751300" cy="241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3" name="Google Shape;133;p22"/>
          <p:cNvGrpSpPr/>
          <p:nvPr/>
        </p:nvGrpSpPr>
        <p:grpSpPr>
          <a:xfrm>
            <a:off x="4008000" y="4288400"/>
            <a:ext cx="1128000" cy="1470900"/>
            <a:chOff x="149225" y="-470125"/>
            <a:chExt cx="1128000" cy="1470900"/>
          </a:xfrm>
        </p:grpSpPr>
        <p:sp>
          <p:nvSpPr>
            <p:cNvPr id="134" name="Google Shape;134;p22"/>
            <p:cNvSpPr/>
            <p:nvPr/>
          </p:nvSpPr>
          <p:spPr>
            <a:xfrm>
              <a:off x="713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sp>
          <p:nvSpPr>
            <p:cNvPr id="135" name="Google Shape;135;p22"/>
            <p:cNvSpPr/>
            <p:nvPr/>
          </p:nvSpPr>
          <p:spPr>
            <a:xfrm>
              <a:off x="149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9"/>
        <p:cNvGrpSpPr/>
        <p:nvPr/>
      </p:nvGrpSpPr>
      <p:grpSpPr>
        <a:xfrm>
          <a:off x="0" y="0"/>
          <a:ext cx="0" cy="0"/>
          <a:chOff x="0" y="0"/>
          <a:chExt cx="0" cy="0"/>
        </a:xfrm>
      </p:grpSpPr>
      <p:grpSp>
        <p:nvGrpSpPr>
          <p:cNvPr id="220" name="Google Shape;220;p30"/>
          <p:cNvGrpSpPr/>
          <p:nvPr/>
        </p:nvGrpSpPr>
        <p:grpSpPr>
          <a:xfrm>
            <a:off x="149225" y="-119775"/>
            <a:ext cx="1128000" cy="1470900"/>
            <a:chOff x="149225" y="-470125"/>
            <a:chExt cx="1128000" cy="1470900"/>
          </a:xfrm>
        </p:grpSpPr>
        <p:sp>
          <p:nvSpPr>
            <p:cNvPr id="221" name="Google Shape;221;p30"/>
            <p:cNvSpPr/>
            <p:nvPr/>
          </p:nvSpPr>
          <p:spPr>
            <a:xfrm>
              <a:off x="149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sp>
          <p:nvSpPr>
            <p:cNvPr id="222" name="Google Shape;222;p30"/>
            <p:cNvSpPr/>
            <p:nvPr/>
          </p:nvSpPr>
          <p:spPr>
            <a:xfrm>
              <a:off x="713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grpSp>
      <p:sp>
        <p:nvSpPr>
          <p:cNvPr id="223" name="Google Shape;223;p30"/>
          <p:cNvSpPr/>
          <p:nvPr/>
        </p:nvSpPr>
        <p:spPr>
          <a:xfrm flipH="1">
            <a:off x="7409888" y="3306582"/>
            <a:ext cx="3250200" cy="3250200"/>
          </a:xfrm>
          <a:prstGeom prst="donut">
            <a:avLst>
              <a:gd name="adj" fmla="val 976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224"/>
        <p:cNvGrpSpPr/>
        <p:nvPr/>
      </p:nvGrpSpPr>
      <p:grpSpPr>
        <a:xfrm>
          <a:off x="0" y="0"/>
          <a:ext cx="0" cy="0"/>
          <a:chOff x="0" y="0"/>
          <a:chExt cx="0" cy="0"/>
        </a:xfrm>
      </p:grpSpPr>
      <p:grpSp>
        <p:nvGrpSpPr>
          <p:cNvPr id="225" name="Google Shape;225;p31"/>
          <p:cNvGrpSpPr/>
          <p:nvPr/>
        </p:nvGrpSpPr>
        <p:grpSpPr>
          <a:xfrm rot="-5400000">
            <a:off x="8209975" y="3359225"/>
            <a:ext cx="1128000" cy="1470900"/>
            <a:chOff x="149225" y="-470125"/>
            <a:chExt cx="1128000" cy="1470900"/>
          </a:xfrm>
        </p:grpSpPr>
        <p:sp>
          <p:nvSpPr>
            <p:cNvPr id="226" name="Google Shape;226;p31"/>
            <p:cNvSpPr/>
            <p:nvPr/>
          </p:nvSpPr>
          <p:spPr>
            <a:xfrm>
              <a:off x="149225" y="-470125"/>
              <a:ext cx="564000" cy="1470900"/>
            </a:xfrm>
            <a:prstGeom prst="parallelogram">
              <a:avLst>
                <a:gd name="adj" fmla="val 5706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sp>
          <p:nvSpPr>
            <p:cNvPr id="227" name="Google Shape;227;p31"/>
            <p:cNvSpPr/>
            <p:nvPr/>
          </p:nvSpPr>
          <p:spPr>
            <a:xfrm>
              <a:off x="713225" y="-470125"/>
              <a:ext cx="564000" cy="1470900"/>
            </a:xfrm>
            <a:prstGeom prst="parallelogram">
              <a:avLst>
                <a:gd name="adj" fmla="val 5706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grpSp>
      <p:sp>
        <p:nvSpPr>
          <p:cNvPr id="228" name="Google Shape;228;p31"/>
          <p:cNvSpPr/>
          <p:nvPr/>
        </p:nvSpPr>
        <p:spPr>
          <a:xfrm flipH="1">
            <a:off x="333372" y="-1185673"/>
            <a:ext cx="2583900" cy="2583900"/>
          </a:xfrm>
          <a:prstGeom prst="donut">
            <a:avLst>
              <a:gd name="adj" fmla="val 976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038200" y="2442325"/>
            <a:ext cx="50676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atin typeface="Inter Tight SemiBold"/>
                <a:ea typeface="Inter Tight SemiBold"/>
                <a:cs typeface="Inter Tight SemiBold"/>
                <a:sym typeface="Inter Tight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3752700" y="1435725"/>
            <a:ext cx="16386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2038200" y="3332775"/>
            <a:ext cx="5067600" cy="3750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8" name="Google Shape;18;p3"/>
          <p:cNvGrpSpPr/>
          <p:nvPr/>
        </p:nvGrpSpPr>
        <p:grpSpPr>
          <a:xfrm>
            <a:off x="186875" y="-1518968"/>
            <a:ext cx="9950888" cy="6858418"/>
            <a:chOff x="186875" y="-1518968"/>
            <a:chExt cx="9950888" cy="6858418"/>
          </a:xfrm>
        </p:grpSpPr>
        <p:sp>
          <p:nvSpPr>
            <p:cNvPr id="19" name="Google Shape;19;p3"/>
            <p:cNvSpPr/>
            <p:nvPr/>
          </p:nvSpPr>
          <p:spPr>
            <a:xfrm>
              <a:off x="186875" y="3868550"/>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sp>
          <p:nvSpPr>
            <p:cNvPr id="20" name="Google Shape;20;p3"/>
            <p:cNvSpPr/>
            <p:nvPr/>
          </p:nvSpPr>
          <p:spPr>
            <a:xfrm flipH="1">
              <a:off x="6887563" y="-1518968"/>
              <a:ext cx="3250200" cy="3250200"/>
            </a:xfrm>
            <a:prstGeom prst="donut">
              <a:avLst>
                <a:gd name="adj" fmla="val 976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6"/>
          <p:cNvSpPr/>
          <p:nvPr/>
        </p:nvSpPr>
        <p:spPr>
          <a:xfrm>
            <a:off x="8430775" y="37883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2848350" y="1039600"/>
            <a:ext cx="3447300" cy="103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7"/>
          <p:cNvSpPr txBox="1">
            <a:spLocks noGrp="1"/>
          </p:cNvSpPr>
          <p:nvPr>
            <p:ph type="subTitle" idx="1"/>
          </p:nvPr>
        </p:nvSpPr>
        <p:spPr>
          <a:xfrm>
            <a:off x="2848350" y="2136500"/>
            <a:ext cx="3447300" cy="19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Manrope Light"/>
              <a:buChar char="●"/>
              <a:defRPr/>
            </a:lvl1pPr>
            <a:lvl2pPr lvl="1" algn="ctr" rtl="0">
              <a:lnSpc>
                <a:spcPct val="100000"/>
              </a:lnSpc>
              <a:spcBef>
                <a:spcPts val="0"/>
              </a:spcBef>
              <a:spcAft>
                <a:spcPts val="0"/>
              </a:spcAft>
              <a:buClr>
                <a:srgbClr val="E76A28"/>
              </a:buClr>
              <a:buSzPts val="1600"/>
              <a:buFont typeface="Manrope Light"/>
              <a:buChar char="○"/>
              <a:defRPr/>
            </a:lvl2pPr>
            <a:lvl3pPr lvl="2" algn="ctr" rtl="0">
              <a:lnSpc>
                <a:spcPct val="100000"/>
              </a:lnSpc>
              <a:spcBef>
                <a:spcPts val="0"/>
              </a:spcBef>
              <a:spcAft>
                <a:spcPts val="0"/>
              </a:spcAft>
              <a:buClr>
                <a:srgbClr val="E76A28"/>
              </a:buClr>
              <a:buSzPts val="1500"/>
              <a:buFont typeface="Manrope Light"/>
              <a:buChar char="■"/>
              <a:defRPr/>
            </a:lvl3pPr>
            <a:lvl4pPr lvl="3" algn="ctr" rtl="0">
              <a:lnSpc>
                <a:spcPct val="100000"/>
              </a:lnSpc>
              <a:spcBef>
                <a:spcPts val="0"/>
              </a:spcBef>
              <a:spcAft>
                <a:spcPts val="0"/>
              </a:spcAft>
              <a:buClr>
                <a:srgbClr val="E76A28"/>
              </a:buClr>
              <a:buSzPts val="1500"/>
              <a:buFont typeface="Manrope Light"/>
              <a:buChar char="●"/>
              <a:defRPr/>
            </a:lvl4pPr>
            <a:lvl5pPr lvl="4" algn="ctr" rtl="0">
              <a:lnSpc>
                <a:spcPct val="100000"/>
              </a:lnSpc>
              <a:spcBef>
                <a:spcPts val="0"/>
              </a:spcBef>
              <a:spcAft>
                <a:spcPts val="0"/>
              </a:spcAft>
              <a:buClr>
                <a:srgbClr val="E76A28"/>
              </a:buClr>
              <a:buSzPts val="1200"/>
              <a:buFont typeface="Manrope Light"/>
              <a:buChar char="○"/>
              <a:defRPr/>
            </a:lvl5pPr>
            <a:lvl6pPr lvl="5" algn="ctr" rtl="0">
              <a:lnSpc>
                <a:spcPct val="100000"/>
              </a:lnSpc>
              <a:spcBef>
                <a:spcPts val="0"/>
              </a:spcBef>
              <a:spcAft>
                <a:spcPts val="0"/>
              </a:spcAft>
              <a:buClr>
                <a:srgbClr val="999999"/>
              </a:buClr>
              <a:buSzPts val="1200"/>
              <a:buFont typeface="Manrope Light"/>
              <a:buChar char="■"/>
              <a:defRPr/>
            </a:lvl6pPr>
            <a:lvl7pPr lvl="6" algn="ctr" rtl="0">
              <a:lnSpc>
                <a:spcPct val="100000"/>
              </a:lnSpc>
              <a:spcBef>
                <a:spcPts val="0"/>
              </a:spcBef>
              <a:spcAft>
                <a:spcPts val="0"/>
              </a:spcAft>
              <a:buClr>
                <a:srgbClr val="999999"/>
              </a:buClr>
              <a:buSzPts val="1300"/>
              <a:buFont typeface="Manrope Light"/>
              <a:buChar char="●"/>
              <a:defRPr/>
            </a:lvl7pPr>
            <a:lvl8pPr lvl="7" algn="ctr" rtl="0">
              <a:lnSpc>
                <a:spcPct val="100000"/>
              </a:lnSpc>
              <a:spcBef>
                <a:spcPts val="0"/>
              </a:spcBef>
              <a:spcAft>
                <a:spcPts val="0"/>
              </a:spcAft>
              <a:buClr>
                <a:srgbClr val="999999"/>
              </a:buClr>
              <a:buSzPts val="1300"/>
              <a:buFont typeface="Manrope Light"/>
              <a:buChar char="○"/>
              <a:defRPr/>
            </a:lvl8pPr>
            <a:lvl9pPr lvl="8" algn="ctr" rtl="0">
              <a:lnSpc>
                <a:spcPct val="100000"/>
              </a:lnSpc>
              <a:spcBef>
                <a:spcPts val="0"/>
              </a:spcBef>
              <a:spcAft>
                <a:spcPts val="0"/>
              </a:spcAft>
              <a:buClr>
                <a:srgbClr val="999999"/>
              </a:buClr>
              <a:buSzPts val="1200"/>
              <a:buFont typeface="Manrope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2135550" y="1679100"/>
            <a:ext cx="4872900" cy="117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5" name="Google Shape;45;p9"/>
          <p:cNvSpPr txBox="1">
            <a:spLocks noGrp="1"/>
          </p:cNvSpPr>
          <p:nvPr>
            <p:ph type="subTitle" idx="1"/>
          </p:nvPr>
        </p:nvSpPr>
        <p:spPr>
          <a:xfrm>
            <a:off x="2135550" y="2858100"/>
            <a:ext cx="4872900" cy="6063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6" name="Google Shape;46;p9"/>
          <p:cNvGrpSpPr/>
          <p:nvPr/>
        </p:nvGrpSpPr>
        <p:grpSpPr>
          <a:xfrm>
            <a:off x="449125" y="-49800"/>
            <a:ext cx="10668163" cy="4507607"/>
            <a:chOff x="449125" y="-49800"/>
            <a:chExt cx="10668163" cy="4507607"/>
          </a:xfrm>
        </p:grpSpPr>
        <p:grpSp>
          <p:nvGrpSpPr>
            <p:cNvPr id="47" name="Google Shape;47;p9"/>
            <p:cNvGrpSpPr/>
            <p:nvPr/>
          </p:nvGrpSpPr>
          <p:grpSpPr>
            <a:xfrm>
              <a:off x="449125" y="-49800"/>
              <a:ext cx="1128000" cy="1470900"/>
              <a:chOff x="149225" y="-470125"/>
              <a:chExt cx="1128000" cy="1470900"/>
            </a:xfrm>
          </p:grpSpPr>
          <p:sp>
            <p:nvSpPr>
              <p:cNvPr id="48" name="Google Shape;48;p9"/>
              <p:cNvSpPr/>
              <p:nvPr/>
            </p:nvSpPr>
            <p:spPr>
              <a:xfrm>
                <a:off x="713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Tight"/>
                  <a:ea typeface="Inter Tight"/>
                  <a:cs typeface="Inter Tight"/>
                  <a:sym typeface="Inter Tight"/>
                </a:endParaRPr>
              </a:p>
            </p:txBody>
          </p:sp>
          <p:sp>
            <p:nvSpPr>
              <p:cNvPr id="49" name="Google Shape;49;p9"/>
              <p:cNvSpPr/>
              <p:nvPr/>
            </p:nvSpPr>
            <p:spPr>
              <a:xfrm>
                <a:off x="149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Inter Tight"/>
                  <a:ea typeface="Inter Tight"/>
                  <a:cs typeface="Inter Tight"/>
                  <a:sym typeface="Inter Tight"/>
                </a:endParaRPr>
              </a:p>
            </p:txBody>
          </p:sp>
        </p:grpSp>
        <p:sp>
          <p:nvSpPr>
            <p:cNvPr id="50" name="Google Shape;50;p9"/>
            <p:cNvSpPr/>
            <p:nvPr/>
          </p:nvSpPr>
          <p:spPr>
            <a:xfrm flipH="1">
              <a:off x="7867088" y="1207607"/>
              <a:ext cx="3250200" cy="3250200"/>
            </a:xfrm>
            <a:prstGeom prst="donut">
              <a:avLst>
                <a:gd name="adj" fmla="val 976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 name="Google Shape;61;p13"/>
          <p:cNvSpPr txBox="1">
            <a:spLocks noGrp="1"/>
          </p:cNvSpPr>
          <p:nvPr>
            <p:ph type="subTitle" idx="1"/>
          </p:nvPr>
        </p:nvSpPr>
        <p:spPr>
          <a:xfrm>
            <a:off x="720000" y="21169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13"/>
          <p:cNvSpPr txBox="1">
            <a:spLocks noGrp="1"/>
          </p:cNvSpPr>
          <p:nvPr>
            <p:ph type="subTitle" idx="2"/>
          </p:nvPr>
        </p:nvSpPr>
        <p:spPr>
          <a:xfrm>
            <a:off x="3419271" y="21169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 name="Google Shape;63;p13"/>
          <p:cNvSpPr txBox="1">
            <a:spLocks noGrp="1"/>
          </p:cNvSpPr>
          <p:nvPr>
            <p:ph type="subTitle" idx="3"/>
          </p:nvPr>
        </p:nvSpPr>
        <p:spPr>
          <a:xfrm>
            <a:off x="720000" y="38379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4" name="Google Shape;64;p13"/>
          <p:cNvSpPr txBox="1">
            <a:spLocks noGrp="1"/>
          </p:cNvSpPr>
          <p:nvPr>
            <p:ph type="subTitle" idx="4"/>
          </p:nvPr>
        </p:nvSpPr>
        <p:spPr>
          <a:xfrm>
            <a:off x="3419271" y="38379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 name="Google Shape;65;p13"/>
          <p:cNvSpPr txBox="1">
            <a:spLocks noGrp="1"/>
          </p:cNvSpPr>
          <p:nvPr>
            <p:ph type="subTitle" idx="5"/>
          </p:nvPr>
        </p:nvSpPr>
        <p:spPr>
          <a:xfrm>
            <a:off x="6118549" y="21169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 name="Google Shape;66;p13"/>
          <p:cNvSpPr txBox="1">
            <a:spLocks noGrp="1"/>
          </p:cNvSpPr>
          <p:nvPr>
            <p:ph type="subTitle" idx="6"/>
          </p:nvPr>
        </p:nvSpPr>
        <p:spPr>
          <a:xfrm>
            <a:off x="6118549" y="38379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 name="Google Shape;67;p13"/>
          <p:cNvSpPr txBox="1">
            <a:spLocks noGrp="1"/>
          </p:cNvSpPr>
          <p:nvPr>
            <p:ph type="title" idx="7" hasCustomPrompt="1"/>
          </p:nvPr>
        </p:nvSpPr>
        <p:spPr>
          <a:xfrm>
            <a:off x="713227" y="120964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8" hasCustomPrompt="1"/>
          </p:nvPr>
        </p:nvSpPr>
        <p:spPr>
          <a:xfrm>
            <a:off x="713227" y="2930654"/>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9" hasCustomPrompt="1"/>
          </p:nvPr>
        </p:nvSpPr>
        <p:spPr>
          <a:xfrm>
            <a:off x="3412502" y="120964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13" hasCustomPrompt="1"/>
          </p:nvPr>
        </p:nvSpPr>
        <p:spPr>
          <a:xfrm>
            <a:off x="3412502" y="2930654"/>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14" hasCustomPrompt="1"/>
          </p:nvPr>
        </p:nvSpPr>
        <p:spPr>
          <a:xfrm>
            <a:off x="6111777" y="120964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5" hasCustomPrompt="1"/>
          </p:nvPr>
        </p:nvSpPr>
        <p:spPr>
          <a:xfrm>
            <a:off x="6111777" y="2930654"/>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6"/>
          </p:nvPr>
        </p:nvSpPr>
        <p:spPr>
          <a:xfrm>
            <a:off x="720000" y="1715938"/>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a:endParaRPr/>
          </a:p>
        </p:txBody>
      </p:sp>
      <p:sp>
        <p:nvSpPr>
          <p:cNvPr id="74" name="Google Shape;74;p13"/>
          <p:cNvSpPr txBox="1">
            <a:spLocks noGrp="1"/>
          </p:cNvSpPr>
          <p:nvPr>
            <p:ph type="subTitle" idx="17"/>
          </p:nvPr>
        </p:nvSpPr>
        <p:spPr>
          <a:xfrm>
            <a:off x="3419275" y="1715938"/>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a:endParaRPr/>
          </a:p>
        </p:txBody>
      </p:sp>
      <p:sp>
        <p:nvSpPr>
          <p:cNvPr id="75" name="Google Shape;75;p13"/>
          <p:cNvSpPr txBox="1">
            <a:spLocks noGrp="1"/>
          </p:cNvSpPr>
          <p:nvPr>
            <p:ph type="subTitle" idx="18"/>
          </p:nvPr>
        </p:nvSpPr>
        <p:spPr>
          <a:xfrm>
            <a:off x="6118550" y="1715938"/>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a:endParaRPr/>
          </a:p>
        </p:txBody>
      </p:sp>
      <p:sp>
        <p:nvSpPr>
          <p:cNvPr id="76" name="Google Shape;76;p13"/>
          <p:cNvSpPr txBox="1">
            <a:spLocks noGrp="1"/>
          </p:cNvSpPr>
          <p:nvPr>
            <p:ph type="subTitle" idx="19"/>
          </p:nvPr>
        </p:nvSpPr>
        <p:spPr>
          <a:xfrm>
            <a:off x="720000" y="3437013"/>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a:endParaRPr/>
          </a:p>
        </p:txBody>
      </p:sp>
      <p:sp>
        <p:nvSpPr>
          <p:cNvPr id="77" name="Google Shape;77;p13"/>
          <p:cNvSpPr txBox="1">
            <a:spLocks noGrp="1"/>
          </p:cNvSpPr>
          <p:nvPr>
            <p:ph type="subTitle" idx="20"/>
          </p:nvPr>
        </p:nvSpPr>
        <p:spPr>
          <a:xfrm>
            <a:off x="3419275" y="3437013"/>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a:endParaRPr/>
          </a:p>
        </p:txBody>
      </p:sp>
      <p:sp>
        <p:nvSpPr>
          <p:cNvPr id="78" name="Google Shape;78;p13"/>
          <p:cNvSpPr txBox="1">
            <a:spLocks noGrp="1"/>
          </p:cNvSpPr>
          <p:nvPr>
            <p:ph type="subTitle" idx="21"/>
          </p:nvPr>
        </p:nvSpPr>
        <p:spPr>
          <a:xfrm>
            <a:off x="6118550" y="3437013"/>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Inter Tight SemiBold"/>
              <a:buNone/>
              <a:defRPr sz="2000">
                <a:solidFill>
                  <a:schemeClr val="dk1"/>
                </a:solidFill>
                <a:latin typeface="Inter Tight SemiBold"/>
                <a:ea typeface="Inter Tight SemiBold"/>
                <a:cs typeface="Inter Tight SemiBold"/>
                <a:sym typeface="Inter Tight SemiBold"/>
              </a:defRPr>
            </a:lvl1pPr>
            <a:lvl2pPr lvl="1"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2pPr>
            <a:lvl3pPr lvl="2"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3pPr>
            <a:lvl4pPr lvl="3"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4pPr>
            <a:lvl5pPr lvl="4"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5pPr>
            <a:lvl6pPr lvl="5"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6pPr>
            <a:lvl7pPr lvl="6"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7pPr>
            <a:lvl8pPr lvl="7"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8pPr>
            <a:lvl9pPr lvl="8" rtl="0">
              <a:lnSpc>
                <a:spcPct val="100000"/>
              </a:lnSpc>
              <a:spcBef>
                <a:spcPts val="0"/>
              </a:spcBef>
              <a:spcAft>
                <a:spcPts val="0"/>
              </a:spcAft>
              <a:buSzPts val="2400"/>
              <a:buFont typeface="Inter Tight SemiBold"/>
              <a:buNone/>
              <a:defRPr sz="2400">
                <a:latin typeface="Inter Tight SemiBold"/>
                <a:ea typeface="Inter Tight SemiBold"/>
                <a:cs typeface="Inter Tight SemiBold"/>
                <a:sym typeface="Inter Tight SemiBold"/>
              </a:defRPr>
            </a:lvl9pPr>
          </a:lstStyle>
          <a:p>
            <a:endParaRPr/>
          </a:p>
        </p:txBody>
      </p:sp>
      <p:grpSp>
        <p:nvGrpSpPr>
          <p:cNvPr id="79" name="Google Shape;79;p13"/>
          <p:cNvGrpSpPr/>
          <p:nvPr/>
        </p:nvGrpSpPr>
        <p:grpSpPr>
          <a:xfrm>
            <a:off x="-2731637" y="-49800"/>
            <a:ext cx="11644738" cy="6055507"/>
            <a:chOff x="-2731637" y="-49800"/>
            <a:chExt cx="11644738" cy="6055507"/>
          </a:xfrm>
        </p:grpSpPr>
        <p:sp>
          <p:nvSpPr>
            <p:cNvPr id="80" name="Google Shape;80;p13"/>
            <p:cNvSpPr/>
            <p:nvPr/>
          </p:nvSpPr>
          <p:spPr>
            <a:xfrm>
              <a:off x="8349100" y="-49800"/>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sp>
          <p:nvSpPr>
            <p:cNvPr id="81" name="Google Shape;81;p13"/>
            <p:cNvSpPr/>
            <p:nvPr/>
          </p:nvSpPr>
          <p:spPr>
            <a:xfrm flipH="1">
              <a:off x="-2731637" y="2755507"/>
              <a:ext cx="3250200" cy="3250200"/>
            </a:xfrm>
            <a:prstGeom prst="donut">
              <a:avLst>
                <a:gd name="adj" fmla="val 976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84" name="Google Shape;84;p14"/>
          <p:cNvGrpSpPr/>
          <p:nvPr/>
        </p:nvGrpSpPr>
        <p:grpSpPr>
          <a:xfrm>
            <a:off x="109225" y="4382400"/>
            <a:ext cx="1128000" cy="1470900"/>
            <a:chOff x="149225" y="-470125"/>
            <a:chExt cx="1128000" cy="1470900"/>
          </a:xfrm>
        </p:grpSpPr>
        <p:sp>
          <p:nvSpPr>
            <p:cNvPr id="85" name="Google Shape;85;p14"/>
            <p:cNvSpPr/>
            <p:nvPr/>
          </p:nvSpPr>
          <p:spPr>
            <a:xfrm>
              <a:off x="713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sp>
          <p:nvSpPr>
            <p:cNvPr id="86" name="Google Shape;86;p14"/>
            <p:cNvSpPr/>
            <p:nvPr/>
          </p:nvSpPr>
          <p:spPr>
            <a:xfrm>
              <a:off x="149225" y="-470125"/>
              <a:ext cx="564000" cy="1470900"/>
            </a:xfrm>
            <a:prstGeom prst="parallelogram">
              <a:avLst>
                <a:gd name="adj" fmla="val 5706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anrope"/>
                <a:ea typeface="Manrope"/>
                <a:cs typeface="Manrope"/>
                <a:sym typeface="Manrope"/>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2391900" y="3093966"/>
            <a:ext cx="4360200" cy="668400"/>
          </a:xfrm>
          <a:prstGeom prst="rect">
            <a:avLst/>
          </a:prstGeom>
          <a:solidFill>
            <a:schemeClr val="accen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2" name="Google Shape;92;p16"/>
          <p:cNvSpPr txBox="1">
            <a:spLocks noGrp="1"/>
          </p:cNvSpPr>
          <p:nvPr>
            <p:ph type="subTitle" idx="1"/>
          </p:nvPr>
        </p:nvSpPr>
        <p:spPr>
          <a:xfrm>
            <a:off x="1226400" y="1381138"/>
            <a:ext cx="6691200" cy="1516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93" name="Google Shape;93;p16"/>
          <p:cNvSpPr/>
          <p:nvPr/>
        </p:nvSpPr>
        <p:spPr>
          <a:xfrm flipH="1">
            <a:off x="3327300" y="-1596726"/>
            <a:ext cx="2489400" cy="2489400"/>
          </a:xfrm>
          <a:prstGeom prst="donut">
            <a:avLst>
              <a:gd name="adj" fmla="val 976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Inter Tight SemiBold"/>
              <a:buNone/>
              <a:defRPr sz="3000">
                <a:solidFill>
                  <a:schemeClr val="lt2"/>
                </a:solidFill>
                <a:latin typeface="Inter Tight SemiBold"/>
                <a:ea typeface="Inter Tight SemiBold"/>
                <a:cs typeface="Inter Tight SemiBold"/>
                <a:sym typeface="Inter Tight SemiBold"/>
              </a:defRPr>
            </a:lvl1pPr>
            <a:lvl2pPr lvl="1" rtl="0">
              <a:spcBef>
                <a:spcPts val="0"/>
              </a:spcBef>
              <a:spcAft>
                <a:spcPts val="0"/>
              </a:spcAft>
              <a:buClr>
                <a:schemeClr val="lt2"/>
              </a:buClr>
              <a:buSzPts val="3000"/>
              <a:buFont typeface="Inter Tight SemiBold"/>
              <a:buNone/>
              <a:defRPr sz="3000">
                <a:solidFill>
                  <a:schemeClr val="lt2"/>
                </a:solidFill>
                <a:latin typeface="Inter Tight SemiBold"/>
                <a:ea typeface="Inter Tight SemiBold"/>
                <a:cs typeface="Inter Tight SemiBold"/>
                <a:sym typeface="Inter Tight SemiBold"/>
              </a:defRPr>
            </a:lvl2pPr>
            <a:lvl3pPr lvl="2" rtl="0">
              <a:spcBef>
                <a:spcPts val="0"/>
              </a:spcBef>
              <a:spcAft>
                <a:spcPts val="0"/>
              </a:spcAft>
              <a:buClr>
                <a:schemeClr val="lt2"/>
              </a:buClr>
              <a:buSzPts val="3000"/>
              <a:buFont typeface="Inter Tight SemiBold"/>
              <a:buNone/>
              <a:defRPr sz="3000">
                <a:solidFill>
                  <a:schemeClr val="lt2"/>
                </a:solidFill>
                <a:latin typeface="Inter Tight SemiBold"/>
                <a:ea typeface="Inter Tight SemiBold"/>
                <a:cs typeface="Inter Tight SemiBold"/>
                <a:sym typeface="Inter Tight SemiBold"/>
              </a:defRPr>
            </a:lvl3pPr>
            <a:lvl4pPr lvl="3" rtl="0">
              <a:spcBef>
                <a:spcPts val="0"/>
              </a:spcBef>
              <a:spcAft>
                <a:spcPts val="0"/>
              </a:spcAft>
              <a:buClr>
                <a:schemeClr val="lt2"/>
              </a:buClr>
              <a:buSzPts val="3000"/>
              <a:buFont typeface="Inter Tight SemiBold"/>
              <a:buNone/>
              <a:defRPr sz="3000">
                <a:solidFill>
                  <a:schemeClr val="lt2"/>
                </a:solidFill>
                <a:latin typeface="Inter Tight SemiBold"/>
                <a:ea typeface="Inter Tight SemiBold"/>
                <a:cs typeface="Inter Tight SemiBold"/>
                <a:sym typeface="Inter Tight SemiBold"/>
              </a:defRPr>
            </a:lvl4pPr>
            <a:lvl5pPr lvl="4" rtl="0">
              <a:spcBef>
                <a:spcPts val="0"/>
              </a:spcBef>
              <a:spcAft>
                <a:spcPts val="0"/>
              </a:spcAft>
              <a:buClr>
                <a:schemeClr val="lt2"/>
              </a:buClr>
              <a:buSzPts val="3000"/>
              <a:buFont typeface="Inter Tight SemiBold"/>
              <a:buNone/>
              <a:defRPr sz="3000">
                <a:solidFill>
                  <a:schemeClr val="lt2"/>
                </a:solidFill>
                <a:latin typeface="Inter Tight SemiBold"/>
                <a:ea typeface="Inter Tight SemiBold"/>
                <a:cs typeface="Inter Tight SemiBold"/>
                <a:sym typeface="Inter Tight SemiBold"/>
              </a:defRPr>
            </a:lvl5pPr>
            <a:lvl6pPr lvl="5" rtl="0">
              <a:spcBef>
                <a:spcPts val="0"/>
              </a:spcBef>
              <a:spcAft>
                <a:spcPts val="0"/>
              </a:spcAft>
              <a:buClr>
                <a:schemeClr val="lt2"/>
              </a:buClr>
              <a:buSzPts val="3000"/>
              <a:buFont typeface="Inter Tight SemiBold"/>
              <a:buNone/>
              <a:defRPr sz="3000">
                <a:solidFill>
                  <a:schemeClr val="lt2"/>
                </a:solidFill>
                <a:latin typeface="Inter Tight SemiBold"/>
                <a:ea typeface="Inter Tight SemiBold"/>
                <a:cs typeface="Inter Tight SemiBold"/>
                <a:sym typeface="Inter Tight SemiBold"/>
              </a:defRPr>
            </a:lvl6pPr>
            <a:lvl7pPr lvl="6" rtl="0">
              <a:spcBef>
                <a:spcPts val="0"/>
              </a:spcBef>
              <a:spcAft>
                <a:spcPts val="0"/>
              </a:spcAft>
              <a:buClr>
                <a:schemeClr val="lt2"/>
              </a:buClr>
              <a:buSzPts val="3000"/>
              <a:buFont typeface="Inter Tight SemiBold"/>
              <a:buNone/>
              <a:defRPr sz="3000">
                <a:solidFill>
                  <a:schemeClr val="lt2"/>
                </a:solidFill>
                <a:latin typeface="Inter Tight SemiBold"/>
                <a:ea typeface="Inter Tight SemiBold"/>
                <a:cs typeface="Inter Tight SemiBold"/>
                <a:sym typeface="Inter Tight SemiBold"/>
              </a:defRPr>
            </a:lvl7pPr>
            <a:lvl8pPr lvl="7" rtl="0">
              <a:spcBef>
                <a:spcPts val="0"/>
              </a:spcBef>
              <a:spcAft>
                <a:spcPts val="0"/>
              </a:spcAft>
              <a:buClr>
                <a:schemeClr val="lt2"/>
              </a:buClr>
              <a:buSzPts val="3000"/>
              <a:buFont typeface="Inter Tight SemiBold"/>
              <a:buNone/>
              <a:defRPr sz="3000">
                <a:solidFill>
                  <a:schemeClr val="lt2"/>
                </a:solidFill>
                <a:latin typeface="Inter Tight SemiBold"/>
                <a:ea typeface="Inter Tight SemiBold"/>
                <a:cs typeface="Inter Tight SemiBold"/>
                <a:sym typeface="Inter Tight SemiBold"/>
              </a:defRPr>
            </a:lvl8pPr>
            <a:lvl9pPr lvl="8" rtl="0">
              <a:spcBef>
                <a:spcPts val="0"/>
              </a:spcBef>
              <a:spcAft>
                <a:spcPts val="0"/>
              </a:spcAft>
              <a:buClr>
                <a:schemeClr val="lt2"/>
              </a:buClr>
              <a:buSzPts val="3000"/>
              <a:buFont typeface="Inter Tight SemiBold"/>
              <a:buNone/>
              <a:defRPr sz="3000">
                <a:solidFill>
                  <a:schemeClr val="lt2"/>
                </a:solidFill>
                <a:latin typeface="Inter Tight SemiBold"/>
                <a:ea typeface="Inter Tight SemiBold"/>
                <a:cs typeface="Inter Tight SemiBold"/>
                <a:sym typeface="Inter Tight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0" r:id="rId8"/>
    <p:sldLayoutId id="2147483662" r:id="rId9"/>
    <p:sldLayoutId id="2147483663" r:id="rId10"/>
    <p:sldLayoutId id="2147483668"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a:spLocks noGrp="1"/>
          </p:cNvSpPr>
          <p:nvPr>
            <p:ph type="ctrTitle"/>
          </p:nvPr>
        </p:nvSpPr>
        <p:spPr>
          <a:xfrm>
            <a:off x="1233947" y="1377949"/>
            <a:ext cx="8150941" cy="16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Heart Disease Risk Detection</a:t>
            </a:r>
            <a:br>
              <a:rPr lang="en" dirty="0"/>
            </a:br>
            <a:r>
              <a:rPr lang="en" sz="4000" dirty="0"/>
              <a:t>Through Predictive Modeling.</a:t>
            </a:r>
            <a:endParaRPr sz="4000" dirty="0"/>
          </a:p>
        </p:txBody>
      </p:sp>
      <p:sp>
        <p:nvSpPr>
          <p:cNvPr id="240" name="Google Shape;240;p35"/>
          <p:cNvSpPr txBox="1">
            <a:spLocks noGrp="1"/>
          </p:cNvSpPr>
          <p:nvPr>
            <p:ph type="subTitle" idx="1"/>
          </p:nvPr>
        </p:nvSpPr>
        <p:spPr>
          <a:xfrm>
            <a:off x="1283110" y="2995250"/>
            <a:ext cx="3918156" cy="347718"/>
          </a:xfrm>
          <a:prstGeom prst="rect">
            <a:avLst/>
          </a:prstGeom>
        </p:spPr>
        <p:txBody>
          <a:bodyPr spcFirstLastPara="1" wrap="square" lIns="91425" tIns="91425" rIns="91425" bIns="91425" anchor="t" anchorCtr="0">
            <a:noAutofit/>
          </a:bodyPr>
          <a:lstStyle/>
          <a:p>
            <a:pPr marL="0" lvl="0" indent="0"/>
            <a:r>
              <a:rPr lang="en" dirty="0">
                <a:latin typeface="Inter Tight" panose="020B0604020202020204" charset="0"/>
                <a:ea typeface="Inter Tight" panose="020B0604020202020204" charset="0"/>
                <a:cs typeface="Inter Tight" panose="020B0604020202020204" charset="0"/>
              </a:rPr>
              <a:t>Capstone Project - SCTP Associate Data Analyst</a:t>
            </a:r>
          </a:p>
          <a:p>
            <a:pPr marL="0" lvl="0" indent="0">
              <a:lnSpc>
                <a:spcPct val="150000"/>
              </a:lnSpc>
            </a:pPr>
            <a:r>
              <a:rPr lang="en-US" sz="1050" dirty="0">
                <a:latin typeface="Inter Tight" panose="020B0604020202020204" charset="0"/>
                <a:ea typeface="Inter Tight" panose="020B0604020202020204" charset="0"/>
                <a:cs typeface="Inter Tight" panose="020B0604020202020204" charset="0"/>
              </a:rPr>
              <a:t>B</a:t>
            </a:r>
            <a:r>
              <a:rPr lang="en" sz="1050" dirty="0">
                <a:latin typeface="Inter Tight" panose="020B0604020202020204" charset="0"/>
                <a:ea typeface="Inter Tight" panose="020B0604020202020204" charset="0"/>
                <a:cs typeface="Inter Tight" panose="020B0604020202020204" charset="0"/>
              </a:rPr>
              <a:t>y: </a:t>
            </a:r>
            <a:r>
              <a:rPr lang="en-US" sz="1050" dirty="0">
                <a:latin typeface="Inter Tight" panose="020B0604020202020204" charset="0"/>
                <a:ea typeface="Inter Tight" panose="020B0604020202020204" charset="0"/>
                <a:cs typeface="Inter Tight" panose="020B0604020202020204" charset="0"/>
              </a:rPr>
              <a:t>Chua Wee Ming</a:t>
            </a:r>
          </a:p>
          <a:p>
            <a:pPr marL="0" lvl="0" indent="0"/>
            <a:r>
              <a:rPr lang="en-US" sz="1050" dirty="0">
                <a:latin typeface="Inter Tight" panose="020B0604020202020204" charset="0"/>
                <a:ea typeface="Inter Tight" panose="020B0604020202020204" charset="0"/>
                <a:cs typeface="Inter Tight" panose="020B0604020202020204" charset="0"/>
              </a:rPr>
              <a:t>Date: 31/07/2025</a:t>
            </a:r>
          </a:p>
        </p:txBody>
      </p:sp>
      <p:sp>
        <p:nvSpPr>
          <p:cNvPr id="241" name="Google Shape;241;p35"/>
          <p:cNvSpPr/>
          <p:nvPr/>
        </p:nvSpPr>
        <p:spPr>
          <a:xfrm flipH="1">
            <a:off x="7409888" y="3306582"/>
            <a:ext cx="3250200" cy="3250200"/>
          </a:xfrm>
          <a:prstGeom prst="donut">
            <a:avLst>
              <a:gd name="adj" fmla="val 976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blue and red heart logo&#10;&#10;AI-generated content may be incorrect.">
            <a:extLst>
              <a:ext uri="{FF2B5EF4-FFF2-40B4-BE49-F238E27FC236}">
                <a16:creationId xmlns:a16="http://schemas.microsoft.com/office/drawing/2014/main" id="{87E7C883-033F-0E3B-8F00-3CDF1406037D}"/>
              </a:ext>
            </a:extLst>
          </p:cNvPr>
          <p:cNvPicPr>
            <a:picLocks noChangeAspect="1"/>
          </p:cNvPicPr>
          <p:nvPr/>
        </p:nvPicPr>
        <p:blipFill>
          <a:blip r:embed="rId3"/>
          <a:stretch>
            <a:fillRect/>
          </a:stretch>
        </p:blipFill>
        <p:spPr>
          <a:xfrm>
            <a:off x="-147406" y="1441472"/>
            <a:ext cx="1651742" cy="1651742"/>
          </a:xfrm>
          <a:prstGeom prst="rect">
            <a:avLst/>
          </a:prstGeom>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83">
          <a:extLst>
            <a:ext uri="{FF2B5EF4-FFF2-40B4-BE49-F238E27FC236}">
              <a16:creationId xmlns:a16="http://schemas.microsoft.com/office/drawing/2014/main" id="{EACEF47F-C174-74B1-A2F0-5C8F327786E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2E466BC-EC4C-750D-82AF-46DF07BCB638}"/>
              </a:ext>
            </a:extLst>
          </p:cNvPr>
          <p:cNvPicPr>
            <a:picLocks noChangeAspect="1"/>
          </p:cNvPicPr>
          <p:nvPr/>
        </p:nvPicPr>
        <p:blipFill>
          <a:blip r:embed="rId3"/>
          <a:srcRect l="8732" t="36487" r="51358" b="10662"/>
          <a:stretch>
            <a:fill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2D2BBBD6-E937-730C-F1A1-D280FD70D64D}"/>
              </a:ext>
            </a:extLst>
          </p:cNvPr>
          <p:cNvPicPr>
            <a:picLocks noChangeAspect="1"/>
          </p:cNvPicPr>
          <p:nvPr/>
        </p:nvPicPr>
        <p:blipFill>
          <a:blip r:embed="rId4"/>
          <a:srcRect l="15445" t="58112" r="79675" b="29193"/>
          <a:stretch>
            <a:fillRect/>
          </a:stretch>
        </p:blipFill>
        <p:spPr>
          <a:xfrm>
            <a:off x="124474" y="2106471"/>
            <a:ext cx="984480" cy="1088060"/>
          </a:xfrm>
          <a:prstGeom prst="rect">
            <a:avLst/>
          </a:prstGeom>
        </p:spPr>
      </p:pic>
    </p:spTree>
    <p:extLst>
      <p:ext uri="{BB962C8B-B14F-4D97-AF65-F5344CB8AC3E}">
        <p14:creationId xmlns:p14="http://schemas.microsoft.com/office/powerpoint/2010/main" val="186007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6" name="Google Shape;306;p42"/>
          <p:cNvSpPr/>
          <p:nvPr/>
        </p:nvSpPr>
        <p:spPr>
          <a:xfrm flipH="1">
            <a:off x="-1552287" y="-1336843"/>
            <a:ext cx="3250200" cy="3250200"/>
          </a:xfrm>
          <a:prstGeom prst="donut">
            <a:avLst>
              <a:gd name="adj" fmla="val 976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4" name="Google Shape;554;p56"/>
          <p:cNvGrpSpPr/>
          <p:nvPr/>
        </p:nvGrpSpPr>
        <p:grpSpPr>
          <a:xfrm>
            <a:off x="6435210" y="681527"/>
            <a:ext cx="2491386" cy="4080770"/>
            <a:chOff x="5186401" y="494525"/>
            <a:chExt cx="1834973" cy="3724677"/>
          </a:xfrm>
        </p:grpSpPr>
        <p:sp>
          <p:nvSpPr>
            <p:cNvPr id="555" name="Google Shape;555;p56"/>
            <p:cNvSpPr/>
            <p:nvPr/>
          </p:nvSpPr>
          <p:spPr>
            <a:xfrm>
              <a:off x="5186401" y="494525"/>
              <a:ext cx="1834973" cy="3724677"/>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56"/>
            <p:cNvSpPr/>
            <p:nvPr/>
          </p:nvSpPr>
          <p:spPr>
            <a:xfrm>
              <a:off x="5765200" y="4039614"/>
              <a:ext cx="708599" cy="84799"/>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290;p40">
            <a:extLst>
              <a:ext uri="{FF2B5EF4-FFF2-40B4-BE49-F238E27FC236}">
                <a16:creationId xmlns:a16="http://schemas.microsoft.com/office/drawing/2014/main" id="{AC392B86-D1E7-1C25-6FBD-B148A85A8742}"/>
              </a:ext>
            </a:extLst>
          </p:cNvPr>
          <p:cNvSpPr txBox="1">
            <a:spLocks/>
          </p:cNvSpPr>
          <p:nvPr/>
        </p:nvSpPr>
        <p:spPr>
          <a:xfrm>
            <a:off x="150228" y="-63227"/>
            <a:ext cx="7253286"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9pPr>
          </a:lstStyle>
          <a:p>
            <a:r>
              <a:rPr lang="en-US" sz="4000" dirty="0"/>
              <a:t>Predictive Model &amp; Performance</a:t>
            </a:r>
          </a:p>
        </p:txBody>
      </p:sp>
      <p:pic>
        <p:nvPicPr>
          <p:cNvPr id="6" name="appDemo">
            <a:hlinkClick r:id="" action="ppaction://media"/>
            <a:extLst>
              <a:ext uri="{FF2B5EF4-FFF2-40B4-BE49-F238E27FC236}">
                <a16:creationId xmlns:a16="http://schemas.microsoft.com/office/drawing/2014/main" id="{971B8D33-D40F-0137-E0EB-024B7FAC12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63451" y="880597"/>
            <a:ext cx="2247570" cy="3371355"/>
          </a:xfrm>
          <a:prstGeom prst="rect">
            <a:avLst/>
          </a:prstGeom>
        </p:spPr>
      </p:pic>
      <p:sp>
        <p:nvSpPr>
          <p:cNvPr id="9" name="Google Shape;555;p56">
            <a:extLst>
              <a:ext uri="{FF2B5EF4-FFF2-40B4-BE49-F238E27FC236}">
                <a16:creationId xmlns:a16="http://schemas.microsoft.com/office/drawing/2014/main" id="{812B7181-E47A-7CC6-F112-5898E363AA36}"/>
              </a:ext>
            </a:extLst>
          </p:cNvPr>
          <p:cNvSpPr/>
          <p:nvPr/>
        </p:nvSpPr>
        <p:spPr>
          <a:xfrm>
            <a:off x="6435210" y="3734026"/>
            <a:ext cx="2491386" cy="1028271"/>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56;p56">
            <a:extLst>
              <a:ext uri="{FF2B5EF4-FFF2-40B4-BE49-F238E27FC236}">
                <a16:creationId xmlns:a16="http://schemas.microsoft.com/office/drawing/2014/main" id="{D4C3D020-DD3D-6840-DFCE-BA8CE53943EE}"/>
              </a:ext>
            </a:extLst>
          </p:cNvPr>
          <p:cNvSpPr/>
          <p:nvPr/>
        </p:nvSpPr>
        <p:spPr>
          <a:xfrm>
            <a:off x="7221059" y="4498890"/>
            <a:ext cx="962082" cy="45719"/>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28" name="Google Shape;1428;p77"/>
          <p:cNvGrpSpPr/>
          <p:nvPr/>
        </p:nvGrpSpPr>
        <p:grpSpPr>
          <a:xfrm flipH="1">
            <a:off x="343819" y="956797"/>
            <a:ext cx="5734050" cy="2735554"/>
            <a:chOff x="4411970" y="1801825"/>
            <a:chExt cx="734586" cy="409262"/>
          </a:xfrm>
        </p:grpSpPr>
        <p:sp>
          <p:nvSpPr>
            <p:cNvPr id="1429" name="Google Shape;1429;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Picture 15">
            <a:extLst>
              <a:ext uri="{FF2B5EF4-FFF2-40B4-BE49-F238E27FC236}">
                <a16:creationId xmlns:a16="http://schemas.microsoft.com/office/drawing/2014/main" id="{F3D402AF-800E-402A-6575-D4389B90B865}"/>
              </a:ext>
            </a:extLst>
          </p:cNvPr>
          <p:cNvPicPr>
            <a:picLocks noChangeAspect="1"/>
          </p:cNvPicPr>
          <p:nvPr/>
        </p:nvPicPr>
        <p:blipFill>
          <a:blip r:embed="rId6"/>
          <a:srcRect l="57236" t="61523" r="29410" b="28842"/>
          <a:stretch>
            <a:fillRect/>
          </a:stretch>
        </p:blipFill>
        <p:spPr>
          <a:xfrm>
            <a:off x="594510" y="1380822"/>
            <a:ext cx="5273506" cy="1616008"/>
          </a:xfrm>
          <a:prstGeom prst="rect">
            <a:avLst/>
          </a:prstGeom>
        </p:spPr>
      </p:pic>
      <p:sp>
        <p:nvSpPr>
          <p:cNvPr id="13" name="TextBox 12">
            <a:extLst>
              <a:ext uri="{FF2B5EF4-FFF2-40B4-BE49-F238E27FC236}">
                <a16:creationId xmlns:a16="http://schemas.microsoft.com/office/drawing/2014/main" id="{66153C41-2F0C-C8D8-63E9-47302197B804}"/>
              </a:ext>
            </a:extLst>
          </p:cNvPr>
          <p:cNvSpPr txBox="1"/>
          <p:nvPr/>
        </p:nvSpPr>
        <p:spPr>
          <a:xfrm>
            <a:off x="217404" y="3470045"/>
            <a:ext cx="6538482" cy="1292662"/>
          </a:xfrm>
          <a:prstGeom prst="rect">
            <a:avLst/>
          </a:prstGeom>
          <a:noFill/>
        </p:spPr>
        <p:txBody>
          <a:bodyPr wrap="square" rtlCol="0">
            <a:spAutoFit/>
          </a:bodyPr>
          <a:lstStyle/>
          <a:p>
            <a:pPr marL="180000" indent="-180000">
              <a:spcBef>
                <a:spcPts val="200"/>
              </a:spcBef>
              <a:spcAft>
                <a:spcPts val="200"/>
              </a:spcAft>
              <a:buFont typeface="Arial" panose="020B0604020202020204" pitchFamily="34" charset="0"/>
              <a:buChar char="•"/>
            </a:pPr>
            <a:r>
              <a:rPr lang="en-US" sz="1700" dirty="0">
                <a:solidFill>
                  <a:schemeClr val="tx1"/>
                </a:solidFill>
                <a:latin typeface="Inter Tight" panose="020B0604020202020204"/>
              </a:rPr>
              <a:t>Model Chosen: Logistic Regression (Threshold=0.4)</a:t>
            </a:r>
          </a:p>
          <a:p>
            <a:pPr marL="180000" indent="-180000">
              <a:spcBef>
                <a:spcPts val="200"/>
              </a:spcBef>
              <a:spcAft>
                <a:spcPts val="200"/>
              </a:spcAft>
              <a:buFont typeface="Arial" panose="020B0604020202020204" pitchFamily="34" charset="0"/>
              <a:buChar char="•"/>
            </a:pPr>
            <a:r>
              <a:rPr lang="en-US" sz="1700" dirty="0">
                <a:solidFill>
                  <a:schemeClr val="tx1"/>
                </a:solidFill>
                <a:latin typeface="Inter Tight" panose="020B0604020202020204"/>
              </a:rPr>
              <a:t>Input: Age, BP, BMI, Cholesterol &amp; Glucose level</a:t>
            </a:r>
          </a:p>
          <a:p>
            <a:pPr marL="180000" indent="-180000">
              <a:spcBef>
                <a:spcPts val="200"/>
              </a:spcBef>
              <a:spcAft>
                <a:spcPts val="200"/>
              </a:spcAft>
              <a:buFont typeface="Arial" panose="020B0604020202020204" pitchFamily="34" charset="0"/>
              <a:buChar char="•"/>
            </a:pPr>
            <a:r>
              <a:rPr lang="en-US" sz="1700" dirty="0">
                <a:solidFill>
                  <a:schemeClr val="tx1"/>
                </a:solidFill>
                <a:latin typeface="Inter Tight" panose="020B0604020202020204"/>
              </a:rPr>
              <a:t>Data Split: 80% Training / 20% Testing</a:t>
            </a:r>
          </a:p>
          <a:p>
            <a:pPr marL="180000" indent="-180000">
              <a:spcBef>
                <a:spcPts val="200"/>
              </a:spcBef>
              <a:spcAft>
                <a:spcPts val="200"/>
              </a:spcAft>
              <a:buFont typeface="Arial" panose="020B0604020202020204" pitchFamily="34" charset="0"/>
              <a:buChar char="•"/>
            </a:pPr>
            <a:r>
              <a:rPr lang="en-US" sz="1700" dirty="0">
                <a:solidFill>
                  <a:schemeClr val="tx1"/>
                </a:solidFill>
                <a:latin typeface="Inter Tight" panose="020B0604020202020204"/>
              </a:rPr>
              <a:t>Accuracy: </a:t>
            </a:r>
            <a:r>
              <a:rPr lang="en-US" sz="1700" dirty="0">
                <a:latin typeface="Inter Tight" panose="020B0604020202020204"/>
              </a:rPr>
              <a:t>Correctly predict 8 out of 10 true heart disease cases</a:t>
            </a:r>
          </a:p>
        </p:txBody>
      </p:sp>
      <p:sp>
        <p:nvSpPr>
          <p:cNvPr id="17" name="Google Shape;290;p40">
            <a:extLst>
              <a:ext uri="{FF2B5EF4-FFF2-40B4-BE49-F238E27FC236}">
                <a16:creationId xmlns:a16="http://schemas.microsoft.com/office/drawing/2014/main" id="{1CF94B30-4611-21C3-5614-D83DDBA4AC4C}"/>
              </a:ext>
            </a:extLst>
          </p:cNvPr>
          <p:cNvSpPr txBox="1">
            <a:spLocks/>
          </p:cNvSpPr>
          <p:nvPr/>
        </p:nvSpPr>
        <p:spPr>
          <a:xfrm>
            <a:off x="594510" y="567674"/>
            <a:ext cx="7253286"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9pPr>
          </a:lstStyle>
          <a:p>
            <a:r>
              <a:rPr lang="en-US" sz="2000" dirty="0">
                <a:solidFill>
                  <a:schemeClr val="tx1"/>
                </a:solidFill>
              </a:rPr>
              <a:t>Result of 3 models tested: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1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a:extLst>
            <a:ext uri="{FF2B5EF4-FFF2-40B4-BE49-F238E27FC236}">
              <a16:creationId xmlns:a16="http://schemas.microsoft.com/office/drawing/2014/main" id="{BC1E05CE-0CCD-CEFF-4297-E576A527EABE}"/>
            </a:ext>
          </a:extLst>
        </p:cNvPr>
        <p:cNvGrpSpPr/>
        <p:nvPr/>
      </p:nvGrpSpPr>
      <p:grpSpPr>
        <a:xfrm>
          <a:off x="0" y="0"/>
          <a:ext cx="0" cy="0"/>
          <a:chOff x="0" y="0"/>
          <a:chExt cx="0" cy="0"/>
        </a:xfrm>
      </p:grpSpPr>
      <p:sp>
        <p:nvSpPr>
          <p:cNvPr id="12" name="Google Shape;542;p55">
            <a:extLst>
              <a:ext uri="{FF2B5EF4-FFF2-40B4-BE49-F238E27FC236}">
                <a16:creationId xmlns:a16="http://schemas.microsoft.com/office/drawing/2014/main" id="{491D9BCF-57C7-D6A2-EA06-27977334978F}"/>
              </a:ext>
            </a:extLst>
          </p:cNvPr>
          <p:cNvSpPr/>
          <p:nvPr/>
        </p:nvSpPr>
        <p:spPr>
          <a:xfrm>
            <a:off x="1322596" y="867473"/>
            <a:ext cx="2131977" cy="4068954"/>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TextBox 3">
            <a:extLst>
              <a:ext uri="{FF2B5EF4-FFF2-40B4-BE49-F238E27FC236}">
                <a16:creationId xmlns:a16="http://schemas.microsoft.com/office/drawing/2014/main" id="{AAFCE79F-ACB9-2C8F-F265-BDD48F0D632C}"/>
              </a:ext>
            </a:extLst>
          </p:cNvPr>
          <p:cNvSpPr txBox="1"/>
          <p:nvPr/>
        </p:nvSpPr>
        <p:spPr>
          <a:xfrm>
            <a:off x="4077427" y="987425"/>
            <a:ext cx="4138404" cy="3539430"/>
          </a:xfrm>
          <a:prstGeom prst="rect">
            <a:avLst/>
          </a:prstGeom>
          <a:noFill/>
        </p:spPr>
        <p:txBody>
          <a:bodyPr wrap="square" rtlCol="0">
            <a:spAutoFit/>
          </a:bodyPr>
          <a:lstStyle/>
          <a:p>
            <a:r>
              <a:rPr lang="en-US" dirty="0">
                <a:latin typeface="Inter Tight" panose="020B0604020202020204"/>
              </a:rPr>
              <a:t>Stage 1: Staff Training (1 Hour)</a:t>
            </a:r>
          </a:p>
          <a:p>
            <a:r>
              <a:rPr lang="en-US" dirty="0">
                <a:latin typeface="Inter Tight" panose="020B0604020202020204"/>
              </a:rPr>
              <a:t>• How to input vitals correctly</a:t>
            </a:r>
          </a:p>
          <a:p>
            <a:r>
              <a:rPr lang="en-US" dirty="0">
                <a:latin typeface="Inter Tight" panose="020B0604020202020204"/>
              </a:rPr>
              <a:t>• How to interpret alerts and recommendations</a:t>
            </a:r>
          </a:p>
          <a:p>
            <a:r>
              <a:rPr lang="en-US" dirty="0">
                <a:latin typeface="Inter Tight" panose="020B0604020202020204"/>
              </a:rPr>
              <a:t>• When to trust or override the model</a:t>
            </a:r>
          </a:p>
          <a:p>
            <a:r>
              <a:rPr lang="en-US" dirty="0">
                <a:latin typeface="Inter Tight" panose="020B0604020202020204"/>
              </a:rPr>
              <a:t>• Hands-on with simulated cases</a:t>
            </a:r>
          </a:p>
          <a:p>
            <a:endParaRPr lang="en-US" dirty="0">
              <a:latin typeface="Inter Tight" panose="020B0604020202020204"/>
            </a:endParaRPr>
          </a:p>
          <a:p>
            <a:r>
              <a:rPr lang="en-US" dirty="0">
                <a:latin typeface="Inter Tight" panose="020B0604020202020204"/>
              </a:rPr>
              <a:t>Stage 2: Trial Run (4 - 6 Weeks)</a:t>
            </a:r>
          </a:p>
          <a:p>
            <a:r>
              <a:rPr lang="en-US" dirty="0">
                <a:latin typeface="Inter Tight" panose="020B0604020202020204"/>
              </a:rPr>
              <a:t>• Run in 2+ clinics</a:t>
            </a:r>
          </a:p>
          <a:p>
            <a:r>
              <a:rPr lang="en-US" dirty="0">
                <a:latin typeface="Inter Tight" panose="020B0604020202020204"/>
              </a:rPr>
              <a:t>• Track: time saved, early detections, staff feedback</a:t>
            </a:r>
          </a:p>
          <a:p>
            <a:endParaRPr lang="en-US" dirty="0">
              <a:latin typeface="Inter Tight" panose="020B0604020202020204"/>
            </a:endParaRPr>
          </a:p>
          <a:p>
            <a:r>
              <a:rPr lang="en-US" dirty="0">
                <a:latin typeface="Inter Tight" panose="020B0604020202020204"/>
              </a:rPr>
              <a:t>Stage 3: Rollout Decision</a:t>
            </a:r>
          </a:p>
          <a:p>
            <a:r>
              <a:rPr lang="en-US" dirty="0">
                <a:latin typeface="Inter Tight" panose="020B0604020202020204"/>
              </a:rPr>
              <a:t>• Success if:</a:t>
            </a:r>
          </a:p>
          <a:p>
            <a:r>
              <a:rPr lang="en-US" dirty="0">
                <a:latin typeface="Inter Tight" panose="020B0604020202020204"/>
              </a:rPr>
              <a:t>   - 50% time reduction per screening</a:t>
            </a:r>
          </a:p>
          <a:p>
            <a:r>
              <a:rPr lang="en-US" dirty="0">
                <a:latin typeface="Inter Tight" panose="020B0604020202020204"/>
              </a:rPr>
              <a:t>   - 75% risk detection rate</a:t>
            </a:r>
          </a:p>
          <a:p>
            <a:r>
              <a:rPr lang="en-US" dirty="0">
                <a:latin typeface="Inter Tight" panose="020B0604020202020204"/>
              </a:rPr>
              <a:t>   - 80% and above staff approval</a:t>
            </a:r>
          </a:p>
          <a:p>
            <a:r>
              <a:rPr lang="en-US" dirty="0">
                <a:latin typeface="Inter Tight" panose="020B0604020202020204"/>
              </a:rPr>
              <a:t>• If criteria not met: retrain, adjust threshold, retest</a:t>
            </a:r>
          </a:p>
        </p:txBody>
      </p:sp>
      <p:sp>
        <p:nvSpPr>
          <p:cNvPr id="8" name="Google Shape;290;p40">
            <a:extLst>
              <a:ext uri="{FF2B5EF4-FFF2-40B4-BE49-F238E27FC236}">
                <a16:creationId xmlns:a16="http://schemas.microsoft.com/office/drawing/2014/main" id="{B39E6D6A-559B-2891-DC80-CA4A8E44189B}"/>
              </a:ext>
            </a:extLst>
          </p:cNvPr>
          <p:cNvSpPr txBox="1">
            <a:spLocks/>
          </p:cNvSpPr>
          <p:nvPr/>
        </p:nvSpPr>
        <p:spPr>
          <a:xfrm>
            <a:off x="150228" y="-63227"/>
            <a:ext cx="7253286"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9pPr>
          </a:lstStyle>
          <a:p>
            <a:r>
              <a:rPr lang="en-US" sz="4000" dirty="0"/>
              <a:t>Clinical Implementation Plan</a:t>
            </a:r>
          </a:p>
        </p:txBody>
      </p:sp>
      <p:pic>
        <p:nvPicPr>
          <p:cNvPr id="10" name="Picture 9">
            <a:extLst>
              <a:ext uri="{FF2B5EF4-FFF2-40B4-BE49-F238E27FC236}">
                <a16:creationId xmlns:a16="http://schemas.microsoft.com/office/drawing/2014/main" id="{1997F22E-0A35-10F6-ADDE-F04F4F22CFC0}"/>
              </a:ext>
            </a:extLst>
          </p:cNvPr>
          <p:cNvPicPr>
            <a:picLocks noChangeAspect="1"/>
          </p:cNvPicPr>
          <p:nvPr/>
        </p:nvPicPr>
        <p:blipFill>
          <a:blip r:embed="rId3"/>
          <a:srcRect l="52589" t="48743" r="40310" b="16499"/>
          <a:stretch>
            <a:fillRect/>
          </a:stretch>
        </p:blipFill>
        <p:spPr>
          <a:xfrm>
            <a:off x="1468647" y="987425"/>
            <a:ext cx="1841500" cy="3829050"/>
          </a:xfrm>
          <a:prstGeom prst="rect">
            <a:avLst/>
          </a:prstGeom>
        </p:spPr>
      </p:pic>
    </p:spTree>
    <p:extLst>
      <p:ext uri="{BB962C8B-B14F-4D97-AF65-F5344CB8AC3E}">
        <p14:creationId xmlns:p14="http://schemas.microsoft.com/office/powerpoint/2010/main" val="34548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DD53E8E-CE5C-8D9B-1520-40F2F969C5E9}"/>
            </a:ext>
          </a:extLst>
        </p:cNvPr>
        <p:cNvGrpSpPr/>
        <p:nvPr/>
      </p:nvGrpSpPr>
      <p:grpSpPr>
        <a:xfrm>
          <a:off x="0" y="0"/>
          <a:ext cx="0" cy="0"/>
          <a:chOff x="0" y="0"/>
          <a:chExt cx="0" cy="0"/>
        </a:xfrm>
      </p:grpSpPr>
      <p:graphicFrame>
        <p:nvGraphicFramePr>
          <p:cNvPr id="13" name="Google Shape;659;p60">
            <a:extLst>
              <a:ext uri="{FF2B5EF4-FFF2-40B4-BE49-F238E27FC236}">
                <a16:creationId xmlns:a16="http://schemas.microsoft.com/office/drawing/2014/main" id="{FFF4ABF4-FE24-9E47-7C56-3C4275205D7D}"/>
              </a:ext>
            </a:extLst>
          </p:cNvPr>
          <p:cNvGraphicFramePr/>
          <p:nvPr>
            <p:extLst>
              <p:ext uri="{D42A27DB-BD31-4B8C-83A1-F6EECF244321}">
                <p14:modId xmlns:p14="http://schemas.microsoft.com/office/powerpoint/2010/main" val="1127731949"/>
              </p:ext>
            </p:extLst>
          </p:nvPr>
        </p:nvGraphicFramePr>
        <p:xfrm>
          <a:off x="658097" y="1064577"/>
          <a:ext cx="7978033" cy="3743397"/>
        </p:xfrm>
        <a:graphic>
          <a:graphicData uri="http://schemas.openxmlformats.org/drawingml/2006/table">
            <a:tbl>
              <a:tblPr>
                <a:solidFill>
                  <a:srgbClr val="F7F7F8"/>
                </a:solidFill>
                <a:tableStyleId>{E817ADC2-50B2-42E3-BFE3-84FB28223CCB}</a:tableStyleId>
              </a:tblPr>
              <a:tblGrid>
                <a:gridCol w="3897847">
                  <a:extLst>
                    <a:ext uri="{9D8B030D-6E8A-4147-A177-3AD203B41FA5}">
                      <a16:colId xmlns:a16="http://schemas.microsoft.com/office/drawing/2014/main" val="20000"/>
                    </a:ext>
                  </a:extLst>
                </a:gridCol>
                <a:gridCol w="4080186">
                  <a:extLst>
                    <a:ext uri="{9D8B030D-6E8A-4147-A177-3AD203B41FA5}">
                      <a16:colId xmlns:a16="http://schemas.microsoft.com/office/drawing/2014/main" val="20002"/>
                    </a:ext>
                  </a:extLst>
                </a:gridCol>
              </a:tblGrid>
              <a:tr h="346246">
                <a:tc>
                  <a:txBody>
                    <a:bodyPr/>
                    <a:lstStyle/>
                    <a:p>
                      <a:pPr marL="0" lvl="0" indent="0" algn="ctr" rtl="0">
                        <a:lnSpc>
                          <a:spcPct val="100000"/>
                        </a:lnSpc>
                        <a:spcBef>
                          <a:spcPts val="0"/>
                        </a:spcBef>
                        <a:spcAft>
                          <a:spcPts val="0"/>
                        </a:spcAft>
                        <a:buNone/>
                      </a:pPr>
                      <a:r>
                        <a:rPr lang="en" sz="1600" b="1" dirty="0">
                          <a:solidFill>
                            <a:schemeClr val="accent1"/>
                          </a:solidFill>
                          <a:latin typeface="Inter Tight" panose="020B0604020202020204" charset="0"/>
                          <a:ea typeface="Inter Tight" panose="020B0604020202020204" charset="0"/>
                          <a:cs typeface="Inter Tight" panose="020B0604020202020204" charset="0"/>
                          <a:sym typeface="Manrope SemiBold"/>
                        </a:rPr>
                        <a:t>Model Limitations</a:t>
                      </a:r>
                      <a:endParaRPr sz="1600" b="1" dirty="0">
                        <a:solidFill>
                          <a:schemeClr val="accent1"/>
                        </a:solidFill>
                        <a:latin typeface="Inter Tight" panose="020B0604020202020204" charset="0"/>
                        <a:ea typeface="Inter Tight" panose="020B0604020202020204" charset="0"/>
                        <a:cs typeface="Inter Tight" panose="020B0604020202020204" charset="0"/>
                        <a:sym typeface="Manrope SemiBold"/>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600" b="1" dirty="0">
                          <a:solidFill>
                            <a:schemeClr val="accent1"/>
                          </a:solidFill>
                          <a:latin typeface="Inter Tight" panose="020B0604020202020204" charset="0"/>
                          <a:ea typeface="Inter Tight" panose="020B0604020202020204" charset="0"/>
                          <a:cs typeface="Inter Tight" panose="020B0604020202020204" charset="0"/>
                          <a:sym typeface="Manrope SemiBold"/>
                        </a:rPr>
                        <a:t>Future Enhancements</a:t>
                      </a:r>
                      <a:endParaRPr sz="1600" b="1" dirty="0">
                        <a:solidFill>
                          <a:schemeClr val="accent1"/>
                        </a:solidFill>
                        <a:latin typeface="Inter Tight" panose="020B0604020202020204" charset="0"/>
                        <a:ea typeface="Inter Tight" panose="020B0604020202020204" charset="0"/>
                        <a:cs typeface="Inter Tight" panose="020B0604020202020204" charset="0"/>
                        <a:sym typeface="Manrope SemiBold"/>
                      </a:endParaRPr>
                    </a:p>
                  </a:txBody>
                  <a:tcPr marL="91425" marR="91425" marT="91425" marB="91425" anchor="ctr">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316707">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Missing Key Predictors</a:t>
                      </a:r>
                      <a:r>
                        <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 Important information such as family history, ECG result, or lifestyle details, which are not available in the dataset.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Data Reliability</a:t>
                      </a:r>
                      <a:r>
                        <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 Features such as smoking or physical activeness were included in the dataset, but EDA reveals that they are not impactful to the analysis. This may be due to patients underreporting.</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endParaRPr>
                    </a:p>
                    <a:p>
                      <a:pPr marL="285750" indent="-285750" algn="l">
                        <a:buFont typeface="Arial" panose="020B0604020202020204" pitchFamily="34" charset="0"/>
                        <a:buChar char="•"/>
                      </a:pPr>
                      <a:r>
                        <a:rPr lang="en-US" sz="1100" b="1"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Updates Required</a:t>
                      </a:r>
                      <a:r>
                        <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 Once deployed, the model needs to be retrained with new data to improve. Over time, the model will become outdated due to changes in medical trends and patient profiles.</a:t>
                      </a:r>
                    </a:p>
                    <a:p>
                      <a:pPr marL="0" indent="0" algn="l">
                        <a:buFont typeface="Arial" panose="020B0604020202020204" pitchFamily="34" charset="0"/>
                        <a:buNone/>
                      </a:pPr>
                      <a:endPar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endParaRPr>
                    </a:p>
                    <a:p>
                      <a:pPr marL="285750" lvl="0" indent="-285750" algn="l" rtl="0">
                        <a:lnSpc>
                          <a:spcPct val="100000"/>
                        </a:lnSpc>
                        <a:spcBef>
                          <a:spcPts val="0"/>
                        </a:spcBef>
                        <a:spcAft>
                          <a:spcPts val="0"/>
                        </a:spcAft>
                        <a:buFont typeface="Arial" panose="020B0604020202020204" pitchFamily="34" charset="0"/>
                        <a:buChar char="•"/>
                      </a:pPr>
                      <a:r>
                        <a:rPr lang="en-US" sz="1100" b="1"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Prediction, not diagnosis</a:t>
                      </a:r>
                      <a:r>
                        <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 The model predicts and flags patients with high risk of heart disease, not confirms a diagnosis. It is there to support and not replace medical professionals</a:t>
                      </a:r>
                      <a:endParaRPr sz="1100" dirty="0">
                        <a:solidFill>
                          <a:schemeClr val="dk1"/>
                        </a:solidFill>
                        <a:latin typeface="Inter Tight" panose="020B0604020202020204" charset="0"/>
                        <a:ea typeface="Inter Tight" panose="020B0604020202020204" charset="0"/>
                        <a:cs typeface="Inter Tight" panose="020B0604020202020204" charset="0"/>
                        <a:sym typeface="Manrope"/>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accent1"/>
                    </a:solidFill>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Include More Predictors</a:t>
                      </a:r>
                      <a:r>
                        <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 Adding more medical data such as family history, ECG results, or detailed lifestyle patterns could improve the model’s prediction accuracy.</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Long-Term Integration</a:t>
                      </a:r>
                      <a:r>
                        <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 The tool could be connected to visual dashboards or patient databases to automatically retrieve vitals, show alerts, and assist in day-to-day operations in real time.</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Retrain with Feedback</a:t>
                      </a:r>
                      <a:r>
                        <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 As the tool is used, the results can be collected and reused to retrain the model regularly so that it improves over time as more data is collected.</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100" b="1"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Mobile App Version</a:t>
                      </a:r>
                      <a:r>
                        <a:rPr lang="en-US" sz="1100" b="0" i="0" u="none" strike="noStrike" cap="none" dirty="0">
                          <a:solidFill>
                            <a:srgbClr val="000000"/>
                          </a:solidFill>
                          <a:effectLst/>
                          <a:latin typeface="Inter Tight" panose="020B0604020202020204" charset="0"/>
                          <a:ea typeface="Inter Tight" panose="020B0604020202020204" charset="0"/>
                          <a:cs typeface="Inter Tight" panose="020B0604020202020204" charset="0"/>
                          <a:sym typeface="Arial"/>
                        </a:rPr>
                        <a:t>: A simple mobile-friendly version could be developed for use as a self-check tool for patients before visiting a doctor. This could reduce screening time even more and help with early risk identification, even at home.</a:t>
                      </a:r>
                    </a:p>
                  </a:txBody>
                  <a:tcPr marL="91425" marR="91425" marT="91425" marB="91425">
                    <a:lnL w="19050" cap="flat" cmpd="sng" algn="ctr">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lgn="ctr">
                      <a:solidFill>
                        <a:schemeClr val="lt2"/>
                      </a:solidFill>
                      <a:prstDash val="solid"/>
                      <a:round/>
                      <a:headEnd type="none" w="sm" len="sm"/>
                      <a:tailEnd type="none" w="sm" len="sm"/>
                    </a:lnT>
                    <a:lnB w="19050"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bl>
          </a:graphicData>
        </a:graphic>
      </p:graphicFrame>
      <p:sp>
        <p:nvSpPr>
          <p:cNvPr id="14" name="Google Shape;290;p40">
            <a:extLst>
              <a:ext uri="{FF2B5EF4-FFF2-40B4-BE49-F238E27FC236}">
                <a16:creationId xmlns:a16="http://schemas.microsoft.com/office/drawing/2014/main" id="{64532CEA-3AF3-9CC4-8F63-B519D055E6C7}"/>
              </a:ext>
            </a:extLst>
          </p:cNvPr>
          <p:cNvSpPr txBox="1">
            <a:spLocks/>
          </p:cNvSpPr>
          <p:nvPr/>
        </p:nvSpPr>
        <p:spPr>
          <a:xfrm>
            <a:off x="150228" y="0"/>
            <a:ext cx="8993772"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9pPr>
          </a:lstStyle>
          <a:p>
            <a:r>
              <a:rPr lang="en-US" sz="4000" dirty="0"/>
              <a:t>Model Insights </a:t>
            </a:r>
          </a:p>
        </p:txBody>
      </p:sp>
    </p:spTree>
    <p:extLst>
      <p:ext uri="{BB962C8B-B14F-4D97-AF65-F5344CB8AC3E}">
        <p14:creationId xmlns:p14="http://schemas.microsoft.com/office/powerpoint/2010/main" val="3900387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8" name="Google Shape;290;p40">
            <a:extLst>
              <a:ext uri="{FF2B5EF4-FFF2-40B4-BE49-F238E27FC236}">
                <a16:creationId xmlns:a16="http://schemas.microsoft.com/office/drawing/2014/main" id="{DE1271C9-D32D-45C9-577B-4B63DEFA7CDF}"/>
              </a:ext>
            </a:extLst>
          </p:cNvPr>
          <p:cNvSpPr txBox="1">
            <a:spLocks/>
          </p:cNvSpPr>
          <p:nvPr/>
        </p:nvSpPr>
        <p:spPr>
          <a:xfrm>
            <a:off x="2561139" y="-69850"/>
            <a:ext cx="4021722"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9pPr>
          </a:lstStyle>
          <a:p>
            <a:r>
              <a:rPr lang="en-US" sz="4000" u="sng" dirty="0"/>
              <a:t>Final Reflections</a:t>
            </a:r>
          </a:p>
        </p:txBody>
      </p:sp>
      <p:sp>
        <p:nvSpPr>
          <p:cNvPr id="63" name="TextBox 62">
            <a:extLst>
              <a:ext uri="{FF2B5EF4-FFF2-40B4-BE49-F238E27FC236}">
                <a16:creationId xmlns:a16="http://schemas.microsoft.com/office/drawing/2014/main" id="{EE89DC01-6AC6-9DD2-21DC-B41A6027AF86}"/>
              </a:ext>
            </a:extLst>
          </p:cNvPr>
          <p:cNvSpPr txBox="1"/>
          <p:nvPr/>
        </p:nvSpPr>
        <p:spPr>
          <a:xfrm>
            <a:off x="1122992" y="1159702"/>
            <a:ext cx="6762750" cy="3508653"/>
          </a:xfrm>
          <a:prstGeom prst="rect">
            <a:avLst/>
          </a:prstGeom>
          <a:noFill/>
        </p:spPr>
        <p:txBody>
          <a:bodyPr wrap="square">
            <a:spAutoFit/>
          </a:bodyPr>
          <a:lstStyle/>
          <a:p>
            <a:r>
              <a:rPr lang="en-US" sz="1200" dirty="0">
                <a:latin typeface="Inter Tight" panose="020B0604020202020204" charset="0"/>
                <a:ea typeface="Inter Tight" panose="020B0604020202020204" charset="0"/>
                <a:cs typeface="Inter Tight" panose="020B0604020202020204" charset="0"/>
              </a:rPr>
              <a:t>Started with a Problem Statement  </a:t>
            </a:r>
          </a:p>
          <a:p>
            <a:pPr marL="285750" indent="-285750">
              <a:buFont typeface="Arial" panose="020B0604020202020204" pitchFamily="34" charset="0"/>
              <a:buChar char="•"/>
            </a:pPr>
            <a:r>
              <a:rPr lang="en-US" sz="1200" dirty="0">
                <a:latin typeface="Inter Tight" panose="020B0604020202020204" charset="0"/>
                <a:ea typeface="Inter Tight" panose="020B0604020202020204" charset="0"/>
                <a:cs typeface="Inter Tight" panose="020B0604020202020204" charset="0"/>
              </a:rPr>
              <a:t>Can we use basic patient data to flag heart disease risk early?</a:t>
            </a:r>
          </a:p>
          <a:p>
            <a:endParaRPr lang="en-US" sz="1200" dirty="0">
              <a:latin typeface="Inter Tight" panose="020B0604020202020204" charset="0"/>
              <a:ea typeface="Inter Tight" panose="020B0604020202020204" charset="0"/>
              <a:cs typeface="Inter Tight" panose="020B0604020202020204" charset="0"/>
            </a:endParaRPr>
          </a:p>
          <a:p>
            <a:r>
              <a:rPr lang="en-US" sz="1200" dirty="0">
                <a:latin typeface="Inter Tight" panose="020B0604020202020204" charset="0"/>
                <a:ea typeface="Inter Tight" panose="020B0604020202020204" charset="0"/>
                <a:cs typeface="Inter Tight" panose="020B0604020202020204" charset="0"/>
              </a:rPr>
              <a:t>Cleaned and Prepared the Data  </a:t>
            </a:r>
          </a:p>
          <a:p>
            <a:pPr marL="285750" indent="-285750">
              <a:buFont typeface="Arial" panose="020B0604020202020204" pitchFamily="34" charset="0"/>
              <a:buChar char="•"/>
            </a:pPr>
            <a:r>
              <a:rPr lang="en-US" sz="1200" dirty="0">
                <a:latin typeface="Inter Tight" panose="020B0604020202020204" charset="0"/>
                <a:ea typeface="Inter Tight" panose="020B0604020202020204" charset="0"/>
                <a:cs typeface="Inter Tight" panose="020B0604020202020204" charset="0"/>
              </a:rPr>
              <a:t>70,000 rows cleaned and simplified into key features</a:t>
            </a:r>
          </a:p>
          <a:p>
            <a:endParaRPr lang="en-US" sz="1200" dirty="0">
              <a:latin typeface="Inter Tight" panose="020B0604020202020204" charset="0"/>
              <a:ea typeface="Inter Tight" panose="020B0604020202020204" charset="0"/>
              <a:cs typeface="Inter Tight" panose="020B0604020202020204" charset="0"/>
            </a:endParaRPr>
          </a:p>
          <a:p>
            <a:r>
              <a:rPr lang="en-US" sz="1200" dirty="0">
                <a:latin typeface="Inter Tight" panose="020B0604020202020204" charset="0"/>
                <a:ea typeface="Inter Tight" panose="020B0604020202020204" charset="0"/>
                <a:cs typeface="Inter Tight" panose="020B0604020202020204" charset="0"/>
              </a:rPr>
              <a:t>Created a Dashboard with Cleaned Data</a:t>
            </a:r>
          </a:p>
          <a:p>
            <a:pPr marL="285750" indent="-285750">
              <a:buFont typeface="Arial" panose="020B0604020202020204" pitchFamily="34" charset="0"/>
              <a:buChar char="•"/>
            </a:pPr>
            <a:r>
              <a:rPr lang="en-US" sz="1200" dirty="0">
                <a:latin typeface="Inter Tight" panose="020B0604020202020204" charset="0"/>
                <a:ea typeface="Inter Tight" panose="020B0604020202020204" charset="0"/>
                <a:cs typeface="Inter Tight" panose="020B0604020202020204" charset="0"/>
              </a:rPr>
              <a:t>Meaningful KPIs and Charts with cleaned data</a:t>
            </a:r>
          </a:p>
          <a:p>
            <a:pPr marL="285750" indent="-285750">
              <a:buFont typeface="Arial" panose="020B0604020202020204" pitchFamily="34" charset="0"/>
              <a:buChar char="•"/>
            </a:pPr>
            <a:r>
              <a:rPr lang="en-US" sz="1200" dirty="0">
                <a:latin typeface="Inter Tight" panose="020B0604020202020204" charset="0"/>
                <a:ea typeface="Inter Tight" panose="020B0604020202020204" charset="0"/>
                <a:cs typeface="Inter Tight" panose="020B0604020202020204" charset="0"/>
              </a:rPr>
              <a:t>Visuals show clearly how features affect heart disease risk</a:t>
            </a:r>
          </a:p>
          <a:p>
            <a:pPr marL="285750" indent="-285750">
              <a:buFont typeface="Arial" panose="020B0604020202020204" pitchFamily="34" charset="0"/>
              <a:buChar char="•"/>
            </a:pPr>
            <a:endParaRPr lang="en-US" sz="1200" dirty="0">
              <a:latin typeface="Inter Tight" panose="020B0604020202020204" charset="0"/>
              <a:ea typeface="Inter Tight" panose="020B0604020202020204" charset="0"/>
              <a:cs typeface="Inter Tight" panose="020B0604020202020204" charset="0"/>
            </a:endParaRPr>
          </a:p>
          <a:p>
            <a:r>
              <a:rPr lang="en-US" sz="1200" dirty="0">
                <a:latin typeface="Inter Tight" panose="020B0604020202020204" charset="0"/>
                <a:ea typeface="Inter Tight" panose="020B0604020202020204" charset="0"/>
                <a:cs typeface="Inter Tight" panose="020B0604020202020204" charset="0"/>
              </a:rPr>
              <a:t>Built a Predictive Model  </a:t>
            </a:r>
          </a:p>
          <a:p>
            <a:pPr marL="285750" indent="-285750">
              <a:buFont typeface="Arial" panose="020B0604020202020204" pitchFamily="34" charset="0"/>
              <a:buChar char="•"/>
            </a:pPr>
            <a:r>
              <a:rPr lang="en-US" sz="1200" dirty="0">
                <a:latin typeface="Inter Tight" panose="020B0604020202020204" charset="0"/>
                <a:ea typeface="Inter Tight" panose="020B0604020202020204" charset="0"/>
                <a:cs typeface="Inter Tight" panose="020B0604020202020204" charset="0"/>
              </a:rPr>
              <a:t>Logistic Regression tuned to increase recall rate over accuracy  </a:t>
            </a:r>
          </a:p>
          <a:p>
            <a:pPr marL="285750" indent="-285750">
              <a:buFont typeface="Arial" panose="020B0604020202020204" pitchFamily="34" charset="0"/>
              <a:buChar char="•"/>
            </a:pPr>
            <a:r>
              <a:rPr lang="en-US" sz="1200" dirty="0">
                <a:latin typeface="Inter Tight" panose="020B0604020202020204" charset="0"/>
                <a:ea typeface="Inter Tight" panose="020B0604020202020204" charset="0"/>
                <a:cs typeface="Inter Tight" panose="020B0604020202020204" charset="0"/>
              </a:rPr>
              <a:t>Achieved 81% accuracy, programmed output to be easily understood</a:t>
            </a:r>
          </a:p>
          <a:p>
            <a:endParaRPr lang="en-US" sz="1200" dirty="0">
              <a:latin typeface="Inter Tight" panose="020B0604020202020204" charset="0"/>
              <a:ea typeface="Inter Tight" panose="020B0604020202020204" charset="0"/>
              <a:cs typeface="Inter Tight" panose="020B0604020202020204" charset="0"/>
            </a:endParaRPr>
          </a:p>
          <a:p>
            <a:r>
              <a:rPr lang="en-US" sz="1200" dirty="0">
                <a:latin typeface="Inter Tight" panose="020B0604020202020204" charset="0"/>
                <a:ea typeface="Inter Tight" panose="020B0604020202020204" charset="0"/>
                <a:cs typeface="Inter Tight" panose="020B0604020202020204" charset="0"/>
              </a:rPr>
              <a:t>Next Steps  </a:t>
            </a:r>
          </a:p>
          <a:p>
            <a:pPr marL="285750" indent="-285750">
              <a:buFont typeface="Arial" panose="020B0604020202020204" pitchFamily="34" charset="0"/>
              <a:buChar char="•"/>
            </a:pPr>
            <a:r>
              <a:rPr lang="en-US" sz="1200" dirty="0">
                <a:latin typeface="Inter Tight" panose="020B0604020202020204" charset="0"/>
                <a:ea typeface="Inter Tight" panose="020B0604020202020204" charset="0"/>
                <a:cs typeface="Inter Tight" panose="020B0604020202020204" charset="0"/>
              </a:rPr>
              <a:t>Mobile-friendly version  </a:t>
            </a:r>
          </a:p>
          <a:p>
            <a:pPr marL="285750" indent="-285750">
              <a:buFont typeface="Arial" panose="020B0604020202020204" pitchFamily="34" charset="0"/>
              <a:buChar char="•"/>
            </a:pPr>
            <a:r>
              <a:rPr lang="en-US" sz="1200" dirty="0">
                <a:latin typeface="Inter Tight" panose="020B0604020202020204" charset="0"/>
                <a:ea typeface="Inter Tight" panose="020B0604020202020204" charset="0"/>
                <a:cs typeface="Inter Tight" panose="020B0604020202020204" charset="0"/>
              </a:rPr>
              <a:t>Feedback loop and retraining  </a:t>
            </a:r>
          </a:p>
          <a:p>
            <a:pPr marL="285750" indent="-285750">
              <a:buFont typeface="Arial" panose="020B0604020202020204" pitchFamily="34" charset="0"/>
              <a:buChar char="•"/>
            </a:pPr>
            <a:r>
              <a:rPr lang="en-US" sz="1200" dirty="0">
                <a:latin typeface="Inter Tight" panose="020B0604020202020204" charset="0"/>
                <a:ea typeface="Inter Tight" panose="020B0604020202020204" charset="0"/>
                <a:cs typeface="Inter Tight" panose="020B0604020202020204" charset="0"/>
              </a:rPr>
              <a:t>Full integration into clinical workflow</a:t>
            </a:r>
          </a:p>
        </p:txBody>
      </p:sp>
      <p:grpSp>
        <p:nvGrpSpPr>
          <p:cNvPr id="448" name="Google Shape;6064;p85"/>
          <p:cNvGrpSpPr/>
          <p:nvPr/>
        </p:nvGrpSpPr>
        <p:grpSpPr>
          <a:xfrm>
            <a:off x="795081" y="1112327"/>
            <a:ext cx="351940" cy="348188"/>
            <a:chOff x="581525" y="3254850"/>
            <a:chExt cx="297750" cy="294575"/>
          </a:xfrm>
          <a:solidFill>
            <a:srgbClr val="0E2A47"/>
          </a:solidFill>
        </p:grpSpPr>
        <p:sp>
          <p:nvSpPr>
            <p:cNvPr id="449" name="Google Shape;6065;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6066;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6067;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3" name="Google Shape;5240;p83">
            <a:extLst>
              <a:ext uri="{FF2B5EF4-FFF2-40B4-BE49-F238E27FC236}">
                <a16:creationId xmlns:a16="http://schemas.microsoft.com/office/drawing/2014/main" id="{207C4A59-E51F-6476-CDF7-D084EF94E630}"/>
              </a:ext>
            </a:extLst>
          </p:cNvPr>
          <p:cNvSpPr/>
          <p:nvPr/>
        </p:nvSpPr>
        <p:spPr>
          <a:xfrm>
            <a:off x="795955" y="2318938"/>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5291" name="Google Shape;5291;p83"/>
          <p:cNvGrpSpPr/>
          <p:nvPr/>
        </p:nvGrpSpPr>
        <p:grpSpPr>
          <a:xfrm>
            <a:off x="783579" y="3759235"/>
            <a:ext cx="339253" cy="318042"/>
            <a:chOff x="4456875" y="2635825"/>
            <a:chExt cx="481825" cy="451700"/>
          </a:xfrm>
          <a:solidFill>
            <a:srgbClr val="0E2A47"/>
          </a:solidFill>
        </p:grpSpPr>
        <p:sp>
          <p:nvSpPr>
            <p:cNvPr id="5292" name="Google Shape;5292;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293" name="Google Shape;5293;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294" name="Google Shape;5294;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295" name="Google Shape;5295;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296" name="Google Shape;5296;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5297" name="Google Shape;5297;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grpSp>
        <p:nvGrpSpPr>
          <p:cNvPr id="454" name="Google Shape;6120;p85">
            <a:extLst>
              <a:ext uri="{FF2B5EF4-FFF2-40B4-BE49-F238E27FC236}">
                <a16:creationId xmlns:a16="http://schemas.microsoft.com/office/drawing/2014/main" id="{9084785D-479F-77A6-8D54-B70E6BCA368D}"/>
              </a:ext>
            </a:extLst>
          </p:cNvPr>
          <p:cNvGrpSpPr/>
          <p:nvPr/>
        </p:nvGrpSpPr>
        <p:grpSpPr>
          <a:xfrm>
            <a:off x="799576" y="1735668"/>
            <a:ext cx="352886" cy="350049"/>
            <a:chOff x="946175" y="3253275"/>
            <a:chExt cx="298550" cy="296150"/>
          </a:xfrm>
          <a:solidFill>
            <a:srgbClr val="0E2A47"/>
          </a:solidFill>
        </p:grpSpPr>
        <p:sp>
          <p:nvSpPr>
            <p:cNvPr id="455" name="Google Shape;6121;p85">
              <a:extLst>
                <a:ext uri="{FF2B5EF4-FFF2-40B4-BE49-F238E27FC236}">
                  <a16:creationId xmlns:a16="http://schemas.microsoft.com/office/drawing/2014/main" id="{B32F50D5-FF91-C04A-BD1C-6F4E6D456E3F}"/>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6122;p85">
              <a:extLst>
                <a:ext uri="{FF2B5EF4-FFF2-40B4-BE49-F238E27FC236}">
                  <a16:creationId xmlns:a16="http://schemas.microsoft.com/office/drawing/2014/main" id="{881E8E23-8361-1866-A971-74CD6AF88564}"/>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6123;p85">
              <a:extLst>
                <a:ext uri="{FF2B5EF4-FFF2-40B4-BE49-F238E27FC236}">
                  <a16:creationId xmlns:a16="http://schemas.microsoft.com/office/drawing/2014/main" id="{7BC7AAD5-A6C6-504A-269F-73F448EC4D97}"/>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6124;p85">
              <a:extLst>
                <a:ext uri="{FF2B5EF4-FFF2-40B4-BE49-F238E27FC236}">
                  <a16:creationId xmlns:a16="http://schemas.microsoft.com/office/drawing/2014/main" id="{17BDBB39-D16B-29F2-8197-5DECE47FA50D}"/>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6125;p85">
              <a:extLst>
                <a:ext uri="{FF2B5EF4-FFF2-40B4-BE49-F238E27FC236}">
                  <a16:creationId xmlns:a16="http://schemas.microsoft.com/office/drawing/2014/main" id="{2F98DACB-6D8E-E307-6F88-D3DA1F161948}"/>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95" name="Google Shape;7095;p87"/>
          <p:cNvGrpSpPr/>
          <p:nvPr/>
        </p:nvGrpSpPr>
        <p:grpSpPr>
          <a:xfrm>
            <a:off x="757014" y="2959502"/>
            <a:ext cx="379497" cy="358070"/>
            <a:chOff x="-46422300" y="3936925"/>
            <a:chExt cx="320575" cy="302475"/>
          </a:xfrm>
          <a:solidFill>
            <a:srgbClr val="0E2A47"/>
          </a:solidFill>
        </p:grpSpPr>
        <p:sp>
          <p:nvSpPr>
            <p:cNvPr id="7096" name="Google Shape;7096;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7" name="Google Shape;7097;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descr="A blue and red heart logo&#10;&#10;AI-generated content may be incorrect.">
            <a:extLst>
              <a:ext uri="{FF2B5EF4-FFF2-40B4-BE49-F238E27FC236}">
                <a16:creationId xmlns:a16="http://schemas.microsoft.com/office/drawing/2014/main" id="{864FB134-C655-4BBB-B2D4-D7E9DFF1E302}"/>
              </a:ext>
            </a:extLst>
          </p:cNvPr>
          <p:cNvPicPr>
            <a:picLocks noChangeAspect="1"/>
          </p:cNvPicPr>
          <p:nvPr/>
        </p:nvPicPr>
        <p:blipFill>
          <a:blip r:embed="rId3">
            <a:alphaModFix amt="20000"/>
          </a:blip>
          <a:stretch>
            <a:fillRect/>
          </a:stretch>
        </p:blipFill>
        <p:spPr>
          <a:xfrm>
            <a:off x="5385320" y="1245868"/>
            <a:ext cx="4509747" cy="4509747"/>
          </a:xfrm>
          <a:prstGeom prst="rect">
            <a:avLst/>
          </a:prstGeom>
        </p:spPr>
      </p:pic>
      <p:sp>
        <p:nvSpPr>
          <p:cNvPr id="4" name="TextBox 3">
            <a:extLst>
              <a:ext uri="{FF2B5EF4-FFF2-40B4-BE49-F238E27FC236}">
                <a16:creationId xmlns:a16="http://schemas.microsoft.com/office/drawing/2014/main" id="{60656C68-F3EA-6083-2747-3F6DC22826DF}"/>
              </a:ext>
            </a:extLst>
          </p:cNvPr>
          <p:cNvSpPr txBox="1"/>
          <p:nvPr/>
        </p:nvSpPr>
        <p:spPr>
          <a:xfrm>
            <a:off x="6478658" y="2678053"/>
            <a:ext cx="2323070" cy="1438855"/>
          </a:xfrm>
          <a:prstGeom prst="rect">
            <a:avLst/>
          </a:prstGeom>
          <a:noFill/>
        </p:spPr>
        <p:txBody>
          <a:bodyPr wrap="square">
            <a:spAutoFit/>
          </a:bodyPr>
          <a:lstStyle/>
          <a:p>
            <a:pPr algn="ctr"/>
            <a:r>
              <a:rPr lang="en-US" i="1" u="sng" dirty="0">
                <a:solidFill>
                  <a:schemeClr val="tx1"/>
                </a:solidFill>
                <a:latin typeface="Gill Sans MT" panose="020B0502020104020203" pitchFamily="34" charset="0"/>
                <a:ea typeface="Calibri Light" panose="020F0302020204030204" pitchFamily="34" charset="0"/>
                <a:cs typeface="Calibri Light" panose="020F0302020204030204" pitchFamily="34" charset="0"/>
              </a:rPr>
              <a:t>Key Takeaway</a:t>
            </a:r>
          </a:p>
          <a:p>
            <a:endParaRPr lang="en-US" sz="1050" i="1" dirty="0">
              <a:solidFill>
                <a:schemeClr val="tx1"/>
              </a:solidFill>
              <a:latin typeface="Gill Sans MT" panose="020B0502020104020203" pitchFamily="34" charset="0"/>
              <a:ea typeface="Calibri Light" panose="020F0302020204030204" pitchFamily="34" charset="0"/>
              <a:cs typeface="Calibri Light" panose="020F0302020204030204" pitchFamily="34" charset="0"/>
            </a:endParaRPr>
          </a:p>
          <a:p>
            <a:pPr algn="ctr"/>
            <a:r>
              <a:rPr lang="en-US" sz="1050" i="1" dirty="0">
                <a:solidFill>
                  <a:schemeClr val="tx1"/>
                </a:solidFill>
                <a:latin typeface="Gill Sans MT" panose="020B0502020104020203" pitchFamily="34" charset="0"/>
                <a:ea typeface="Calibri Light" panose="020F0302020204030204" pitchFamily="34" charset="0"/>
                <a:cs typeface="Calibri Light" panose="020F0302020204030204" pitchFamily="34" charset="0"/>
              </a:rPr>
              <a:t>Working on this project has shown me that with proper cleaning, modeling, and a purpose, even a simple dataset can reveal analytical insights and provide data for a useful tool like this risk assessor.</a:t>
            </a:r>
          </a:p>
          <a:p>
            <a:pPr algn="ctr"/>
            <a:endParaRPr lang="en-US" sz="1050" i="1" dirty="0">
              <a:solidFill>
                <a:schemeClr val="tx1">
                  <a:lumMod val="75000"/>
                  <a:lumOff val="25000"/>
                </a:schemeClr>
              </a:solidFill>
              <a:latin typeface="Gill Sans MT" panose="020B0502020104020203" pitchFamily="34" charset="0"/>
              <a:ea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2246589" y="1612899"/>
            <a:ext cx="4400100" cy="58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Problem:</a:t>
            </a:r>
            <a:endParaRPr dirty="0"/>
          </a:p>
        </p:txBody>
      </p:sp>
      <p:sp>
        <p:nvSpPr>
          <p:cNvPr id="279" name="Google Shape;279;p38"/>
          <p:cNvSpPr txBox="1">
            <a:spLocks noGrp="1"/>
          </p:cNvSpPr>
          <p:nvPr>
            <p:ph type="subTitle" idx="1"/>
          </p:nvPr>
        </p:nvSpPr>
        <p:spPr>
          <a:xfrm>
            <a:off x="494070" y="2099460"/>
            <a:ext cx="8155859" cy="1015800"/>
          </a:xfrm>
          <a:prstGeom prst="rect">
            <a:avLst/>
          </a:prstGeom>
        </p:spPr>
        <p:txBody>
          <a:bodyPr spcFirstLastPara="1" wrap="square" lIns="91425" tIns="91425" rIns="91425" bIns="91425" anchor="t" anchorCtr="0">
            <a:noAutofit/>
          </a:bodyPr>
          <a:lstStyle/>
          <a:p>
            <a:pPr marL="0" lvl="0" indent="0">
              <a:buSzPts val="1100"/>
            </a:pPr>
            <a:r>
              <a:rPr lang="en-US" dirty="0">
                <a:latin typeface="Inter Tight" panose="020B0604020202020204" charset="0"/>
                <a:ea typeface="Inter Tight" panose="020B0604020202020204" charset="0"/>
                <a:cs typeface="Inter Tight" panose="020B0604020202020204" charset="0"/>
              </a:rPr>
              <a:t>Heart disease is a leading cause of mortality worldwide. Early detection and accurate prediction of heart disease can significantly improve patient outcomes by enabling timely intervention and preventive measures. The objective of this project is to develop a machine learning model that can effectively predict the presence or absence of heart disease based on various medical and lifestyle factors.</a:t>
            </a:r>
            <a:endParaRPr dirty="0">
              <a:latin typeface="Inter Tight" panose="020B0604020202020204" charset="0"/>
              <a:ea typeface="Inter Tight" panose="020B0604020202020204" charset="0"/>
              <a:cs typeface="Inter Tight"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3C40CC7E-8EA6-975A-D5CD-C6238739E8E1}"/>
            </a:ext>
          </a:extLst>
        </p:cNvPr>
        <p:cNvGrpSpPr/>
        <p:nvPr/>
      </p:nvGrpSpPr>
      <p:grpSpPr>
        <a:xfrm>
          <a:off x="0" y="0"/>
          <a:ext cx="0" cy="0"/>
          <a:chOff x="0" y="0"/>
          <a:chExt cx="0" cy="0"/>
        </a:xfrm>
      </p:grpSpPr>
      <p:sp>
        <p:nvSpPr>
          <p:cNvPr id="278" name="Google Shape;278;p38">
            <a:extLst>
              <a:ext uri="{FF2B5EF4-FFF2-40B4-BE49-F238E27FC236}">
                <a16:creationId xmlns:a16="http://schemas.microsoft.com/office/drawing/2014/main" id="{BC41E151-3DEF-0CDE-E0F5-74D57C59790A}"/>
              </a:ext>
            </a:extLst>
          </p:cNvPr>
          <p:cNvSpPr txBox="1">
            <a:spLocks noGrp="1"/>
          </p:cNvSpPr>
          <p:nvPr>
            <p:ph type="title"/>
          </p:nvPr>
        </p:nvSpPr>
        <p:spPr>
          <a:xfrm>
            <a:off x="2246589" y="1612899"/>
            <a:ext cx="4400100" cy="58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Objective:</a:t>
            </a:r>
            <a:endParaRPr dirty="0"/>
          </a:p>
        </p:txBody>
      </p:sp>
      <p:sp>
        <p:nvSpPr>
          <p:cNvPr id="279" name="Google Shape;279;p38">
            <a:extLst>
              <a:ext uri="{FF2B5EF4-FFF2-40B4-BE49-F238E27FC236}">
                <a16:creationId xmlns:a16="http://schemas.microsoft.com/office/drawing/2014/main" id="{7EE7C8F3-B87A-02A1-523E-82FBAACFF19B}"/>
              </a:ext>
            </a:extLst>
          </p:cNvPr>
          <p:cNvSpPr txBox="1">
            <a:spLocks noGrp="1"/>
          </p:cNvSpPr>
          <p:nvPr>
            <p:ph type="subTitle" idx="1"/>
          </p:nvPr>
        </p:nvSpPr>
        <p:spPr>
          <a:xfrm>
            <a:off x="703006" y="2128957"/>
            <a:ext cx="7487265" cy="1015800"/>
          </a:xfrm>
          <a:prstGeom prst="rect">
            <a:avLst/>
          </a:prstGeom>
        </p:spPr>
        <p:txBody>
          <a:bodyPr spcFirstLastPara="1" wrap="square" lIns="91425" tIns="91425" rIns="91425" bIns="91425" anchor="t" anchorCtr="0">
            <a:noAutofit/>
          </a:bodyPr>
          <a:lstStyle/>
          <a:p>
            <a:pPr marL="0" lvl="0" indent="0">
              <a:buSzPts val="1100"/>
            </a:pPr>
            <a:r>
              <a:rPr lang="en-US" dirty="0">
                <a:latin typeface="Inter Tight" panose="020B0604020202020204" charset="0"/>
                <a:ea typeface="Inter Tight" panose="020B0604020202020204" charset="0"/>
                <a:cs typeface="Inter Tight" panose="020B0604020202020204" charset="0"/>
              </a:rPr>
              <a:t>To build a simple machine learning model that predicts the risk of heart disease from provided demographic, clinical, and lifestyle factors, which can be utilized in a clinical setting that supports early detection and enables timely intervention.</a:t>
            </a:r>
            <a:endParaRPr dirty="0">
              <a:latin typeface="Inter Tight" panose="020B0604020202020204" charset="0"/>
              <a:ea typeface="Inter Tight" panose="020B0604020202020204" charset="0"/>
              <a:cs typeface="Inter Tight" panose="020B0604020202020204" charset="0"/>
            </a:endParaRPr>
          </a:p>
        </p:txBody>
      </p:sp>
    </p:spTree>
    <p:extLst>
      <p:ext uri="{BB962C8B-B14F-4D97-AF65-F5344CB8AC3E}">
        <p14:creationId xmlns:p14="http://schemas.microsoft.com/office/powerpoint/2010/main" val="185272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42" name="Google Shape;530;p54">
            <a:extLst>
              <a:ext uri="{FF2B5EF4-FFF2-40B4-BE49-F238E27FC236}">
                <a16:creationId xmlns:a16="http://schemas.microsoft.com/office/drawing/2014/main" id="{D3693087-B635-A24C-B54E-E93606B718E9}"/>
              </a:ext>
            </a:extLst>
          </p:cNvPr>
          <p:cNvGrpSpPr/>
          <p:nvPr/>
        </p:nvGrpSpPr>
        <p:grpSpPr>
          <a:xfrm>
            <a:off x="452285" y="852977"/>
            <a:ext cx="5979516" cy="3296236"/>
            <a:chOff x="331763" y="414153"/>
            <a:chExt cx="6903246" cy="5019686"/>
          </a:xfrm>
        </p:grpSpPr>
        <p:sp>
          <p:nvSpPr>
            <p:cNvPr id="43" name="Google Shape;531;p54">
              <a:extLst>
                <a:ext uri="{FF2B5EF4-FFF2-40B4-BE49-F238E27FC236}">
                  <a16:creationId xmlns:a16="http://schemas.microsoft.com/office/drawing/2014/main" id="{F017D0A6-7062-F571-B13C-1D63A57D7306}"/>
                </a:ext>
              </a:extLst>
            </p:cNvPr>
            <p:cNvSpPr/>
            <p:nvPr/>
          </p:nvSpPr>
          <p:spPr>
            <a:xfrm>
              <a:off x="3228043" y="4725169"/>
              <a:ext cx="1111025" cy="610332"/>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532;p54">
              <a:extLst>
                <a:ext uri="{FF2B5EF4-FFF2-40B4-BE49-F238E27FC236}">
                  <a16:creationId xmlns:a16="http://schemas.microsoft.com/office/drawing/2014/main" id="{E56552E0-8136-98EE-9D69-D5AFACE9A000}"/>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533;p54">
              <a:extLst>
                <a:ext uri="{FF2B5EF4-FFF2-40B4-BE49-F238E27FC236}">
                  <a16:creationId xmlns:a16="http://schemas.microsoft.com/office/drawing/2014/main" id="{67396CEC-C2E6-B38F-EDD4-5109EB63A26F}"/>
                </a:ext>
              </a:extLst>
            </p:cNvPr>
            <p:cNvSpPr/>
            <p:nvPr/>
          </p:nvSpPr>
          <p:spPr>
            <a:xfrm>
              <a:off x="2713313" y="5132368"/>
              <a:ext cx="2140216" cy="301472"/>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5" name="Google Shape;255;p37"/>
          <p:cNvSpPr txBox="1">
            <a:spLocks noGrp="1"/>
          </p:cNvSpPr>
          <p:nvPr>
            <p:ph type="title"/>
          </p:nvPr>
        </p:nvSpPr>
        <p:spPr>
          <a:xfrm>
            <a:off x="516989" y="89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800" dirty="0"/>
              <a:t>Dataset Overview</a:t>
            </a:r>
          </a:p>
        </p:txBody>
      </p:sp>
      <p:grpSp>
        <p:nvGrpSpPr>
          <p:cNvPr id="208" name="Group 207">
            <a:extLst>
              <a:ext uri="{FF2B5EF4-FFF2-40B4-BE49-F238E27FC236}">
                <a16:creationId xmlns:a16="http://schemas.microsoft.com/office/drawing/2014/main" id="{0B3E6B1F-D6B7-6722-9768-A5C831E1161D}"/>
              </a:ext>
            </a:extLst>
          </p:cNvPr>
          <p:cNvGrpSpPr/>
          <p:nvPr/>
        </p:nvGrpSpPr>
        <p:grpSpPr>
          <a:xfrm>
            <a:off x="539068" y="925460"/>
            <a:ext cx="5791200" cy="2695385"/>
            <a:chOff x="539068" y="925460"/>
            <a:chExt cx="5791200" cy="2695385"/>
          </a:xfrm>
        </p:grpSpPr>
        <p:pic>
          <p:nvPicPr>
            <p:cNvPr id="39" name="Picture 38">
              <a:extLst>
                <a:ext uri="{FF2B5EF4-FFF2-40B4-BE49-F238E27FC236}">
                  <a16:creationId xmlns:a16="http://schemas.microsoft.com/office/drawing/2014/main" id="{CD54D3DF-1FB9-AC79-A2EB-816033469D11}"/>
                </a:ext>
              </a:extLst>
            </p:cNvPr>
            <p:cNvPicPr>
              <a:picLocks noChangeAspect="1"/>
            </p:cNvPicPr>
            <p:nvPr/>
          </p:nvPicPr>
          <p:blipFill>
            <a:blip r:embed="rId3"/>
            <a:srcRect l="52634" t="69845" r="28475" b="20652"/>
            <a:stretch>
              <a:fillRect/>
            </a:stretch>
          </p:blipFill>
          <p:spPr>
            <a:xfrm>
              <a:off x="539068" y="925460"/>
              <a:ext cx="5791200" cy="1237412"/>
            </a:xfrm>
            <a:prstGeom prst="rect">
              <a:avLst/>
            </a:prstGeom>
          </p:spPr>
        </p:pic>
        <p:pic>
          <p:nvPicPr>
            <p:cNvPr id="41" name="Picture 40">
              <a:extLst>
                <a:ext uri="{FF2B5EF4-FFF2-40B4-BE49-F238E27FC236}">
                  <a16:creationId xmlns:a16="http://schemas.microsoft.com/office/drawing/2014/main" id="{1DDD11C0-E702-47AB-3BBA-477EE5D2EB24}"/>
                </a:ext>
              </a:extLst>
            </p:cNvPr>
            <p:cNvPicPr>
              <a:picLocks noChangeAspect="1"/>
            </p:cNvPicPr>
            <p:nvPr/>
          </p:nvPicPr>
          <p:blipFill>
            <a:blip r:embed="rId4"/>
            <a:srcRect l="52468" t="45857" r="27478" b="41764"/>
            <a:stretch>
              <a:fillRect/>
            </a:stretch>
          </p:blipFill>
          <p:spPr>
            <a:xfrm>
              <a:off x="539068" y="2102380"/>
              <a:ext cx="5791200" cy="1518465"/>
            </a:xfrm>
            <a:prstGeom prst="rect">
              <a:avLst/>
            </a:prstGeom>
          </p:spPr>
        </p:pic>
      </p:grpSp>
      <p:grpSp>
        <p:nvGrpSpPr>
          <p:cNvPr id="46" name="Google Shape;5282;p83">
            <a:extLst>
              <a:ext uri="{FF2B5EF4-FFF2-40B4-BE49-F238E27FC236}">
                <a16:creationId xmlns:a16="http://schemas.microsoft.com/office/drawing/2014/main" id="{866C6F4E-13F3-3AB9-C69C-6815D27D7410}"/>
              </a:ext>
            </a:extLst>
          </p:cNvPr>
          <p:cNvGrpSpPr/>
          <p:nvPr/>
        </p:nvGrpSpPr>
        <p:grpSpPr>
          <a:xfrm>
            <a:off x="6700519" y="1460090"/>
            <a:ext cx="2133600" cy="3593691"/>
            <a:chOff x="3342725" y="2620775"/>
            <a:chExt cx="338775" cy="481825"/>
          </a:xfrm>
        </p:grpSpPr>
        <p:sp>
          <p:nvSpPr>
            <p:cNvPr id="47" name="Google Shape;5283;p83">
              <a:extLst>
                <a:ext uri="{FF2B5EF4-FFF2-40B4-BE49-F238E27FC236}">
                  <a16:creationId xmlns:a16="http://schemas.microsoft.com/office/drawing/2014/main" id="{28FB2452-0C8B-5801-A887-75D43977C914}"/>
                </a:ext>
              </a:extLst>
            </p:cNvPr>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8" name="Google Shape;5284;p83">
              <a:extLst>
                <a:ext uri="{FF2B5EF4-FFF2-40B4-BE49-F238E27FC236}">
                  <a16:creationId xmlns:a16="http://schemas.microsoft.com/office/drawing/2014/main" id="{5F5AEE59-3CA8-0661-845C-CC71CD1BF909}"/>
                </a:ext>
              </a:extLst>
            </p:cNvPr>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 name="Google Shape;5285;p83">
              <a:extLst>
                <a:ext uri="{FF2B5EF4-FFF2-40B4-BE49-F238E27FC236}">
                  <a16:creationId xmlns:a16="http://schemas.microsoft.com/office/drawing/2014/main" id="{1F4B5E82-7236-C906-420A-F424D543B63C}"/>
                </a:ext>
              </a:extLst>
            </p:cNvPr>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209" name="Google Shape;255;p37">
            <a:extLst>
              <a:ext uri="{FF2B5EF4-FFF2-40B4-BE49-F238E27FC236}">
                <a16:creationId xmlns:a16="http://schemas.microsoft.com/office/drawing/2014/main" id="{B49A732D-E63E-221D-2877-6F7B3D3406F1}"/>
              </a:ext>
            </a:extLst>
          </p:cNvPr>
          <p:cNvSpPr txBox="1">
            <a:spLocks/>
          </p:cNvSpPr>
          <p:nvPr/>
        </p:nvSpPr>
        <p:spPr>
          <a:xfrm>
            <a:off x="7125889" y="1460090"/>
            <a:ext cx="1306987" cy="41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9pPr>
          </a:lstStyle>
          <a:p>
            <a:r>
              <a:rPr lang="en-US" sz="2000" dirty="0">
                <a:solidFill>
                  <a:schemeClr val="accent1"/>
                </a:solidFill>
              </a:rPr>
              <a:t>“df.info()”</a:t>
            </a:r>
          </a:p>
        </p:txBody>
      </p:sp>
      <p:pic>
        <p:nvPicPr>
          <p:cNvPr id="3" name="Picture 2">
            <a:extLst>
              <a:ext uri="{FF2B5EF4-FFF2-40B4-BE49-F238E27FC236}">
                <a16:creationId xmlns:a16="http://schemas.microsoft.com/office/drawing/2014/main" id="{4BFF4B8E-4458-2B8F-BA4F-66B6B93BEBDA}"/>
              </a:ext>
            </a:extLst>
          </p:cNvPr>
          <p:cNvPicPr>
            <a:picLocks noChangeAspect="1"/>
          </p:cNvPicPr>
          <p:nvPr/>
        </p:nvPicPr>
        <p:blipFill>
          <a:blip r:embed="rId5"/>
          <a:srcRect l="51537" t="50000" r="39314" b="27439"/>
          <a:stretch>
            <a:fillRect/>
          </a:stretch>
        </p:blipFill>
        <p:spPr>
          <a:xfrm>
            <a:off x="6820789" y="2162872"/>
            <a:ext cx="1870926" cy="195980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6">
          <a:extLst>
            <a:ext uri="{FF2B5EF4-FFF2-40B4-BE49-F238E27FC236}">
              <a16:creationId xmlns:a16="http://schemas.microsoft.com/office/drawing/2014/main" id="{B974F76B-3558-881E-C85A-166AA4A1779F}"/>
            </a:ext>
          </a:extLst>
        </p:cNvPr>
        <p:cNvGrpSpPr/>
        <p:nvPr/>
      </p:nvGrpSpPr>
      <p:grpSpPr>
        <a:xfrm>
          <a:off x="0" y="0"/>
          <a:ext cx="0" cy="0"/>
          <a:chOff x="0" y="0"/>
          <a:chExt cx="0" cy="0"/>
        </a:xfrm>
      </p:grpSpPr>
      <p:grpSp>
        <p:nvGrpSpPr>
          <p:cNvPr id="42" name="Google Shape;530;p54">
            <a:extLst>
              <a:ext uri="{FF2B5EF4-FFF2-40B4-BE49-F238E27FC236}">
                <a16:creationId xmlns:a16="http://schemas.microsoft.com/office/drawing/2014/main" id="{09CF4D46-F5F1-FE50-211C-453DC23122F3}"/>
              </a:ext>
            </a:extLst>
          </p:cNvPr>
          <p:cNvGrpSpPr/>
          <p:nvPr/>
        </p:nvGrpSpPr>
        <p:grpSpPr>
          <a:xfrm>
            <a:off x="452285" y="852977"/>
            <a:ext cx="5979516" cy="3296236"/>
            <a:chOff x="331763" y="414153"/>
            <a:chExt cx="6903246" cy="5019686"/>
          </a:xfrm>
        </p:grpSpPr>
        <p:sp>
          <p:nvSpPr>
            <p:cNvPr id="43" name="Google Shape;531;p54">
              <a:extLst>
                <a:ext uri="{FF2B5EF4-FFF2-40B4-BE49-F238E27FC236}">
                  <a16:creationId xmlns:a16="http://schemas.microsoft.com/office/drawing/2014/main" id="{AFE58527-75F4-FA1A-2096-04DEEDCC420D}"/>
                </a:ext>
              </a:extLst>
            </p:cNvPr>
            <p:cNvSpPr/>
            <p:nvPr/>
          </p:nvSpPr>
          <p:spPr>
            <a:xfrm>
              <a:off x="3228043" y="4725169"/>
              <a:ext cx="1111025" cy="610332"/>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532;p54">
              <a:extLst>
                <a:ext uri="{FF2B5EF4-FFF2-40B4-BE49-F238E27FC236}">
                  <a16:creationId xmlns:a16="http://schemas.microsoft.com/office/drawing/2014/main" id="{C3D92B67-970F-7D3A-92C3-9F7E12FE9A7C}"/>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533;p54">
              <a:extLst>
                <a:ext uri="{FF2B5EF4-FFF2-40B4-BE49-F238E27FC236}">
                  <a16:creationId xmlns:a16="http://schemas.microsoft.com/office/drawing/2014/main" id="{9D048DDE-0590-4D8F-3E88-C7CF3B574A5D}"/>
                </a:ext>
              </a:extLst>
            </p:cNvPr>
            <p:cNvSpPr/>
            <p:nvPr/>
          </p:nvSpPr>
          <p:spPr>
            <a:xfrm>
              <a:off x="2713313" y="5132368"/>
              <a:ext cx="2140216" cy="301472"/>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 name="Google Shape;5282;p83">
            <a:extLst>
              <a:ext uri="{FF2B5EF4-FFF2-40B4-BE49-F238E27FC236}">
                <a16:creationId xmlns:a16="http://schemas.microsoft.com/office/drawing/2014/main" id="{6CBA7210-18ED-5289-6EB9-E77F12C0C935}"/>
              </a:ext>
            </a:extLst>
          </p:cNvPr>
          <p:cNvGrpSpPr/>
          <p:nvPr/>
        </p:nvGrpSpPr>
        <p:grpSpPr>
          <a:xfrm>
            <a:off x="6700519" y="1460090"/>
            <a:ext cx="2133600" cy="3593691"/>
            <a:chOff x="3342725" y="2620775"/>
            <a:chExt cx="338775" cy="481825"/>
          </a:xfrm>
        </p:grpSpPr>
        <p:sp>
          <p:nvSpPr>
            <p:cNvPr id="47" name="Google Shape;5283;p83">
              <a:extLst>
                <a:ext uri="{FF2B5EF4-FFF2-40B4-BE49-F238E27FC236}">
                  <a16:creationId xmlns:a16="http://schemas.microsoft.com/office/drawing/2014/main" id="{B677EFD1-DE0C-D939-0805-63C00F59C69E}"/>
                </a:ext>
              </a:extLst>
            </p:cNvPr>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8" name="Google Shape;5284;p83">
              <a:extLst>
                <a:ext uri="{FF2B5EF4-FFF2-40B4-BE49-F238E27FC236}">
                  <a16:creationId xmlns:a16="http://schemas.microsoft.com/office/drawing/2014/main" id="{96A4DDFF-F6BF-4175-D403-6B47E9569669}"/>
                </a:ext>
              </a:extLst>
            </p:cNvPr>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49" name="Google Shape;5285;p83">
              <a:extLst>
                <a:ext uri="{FF2B5EF4-FFF2-40B4-BE49-F238E27FC236}">
                  <a16:creationId xmlns:a16="http://schemas.microsoft.com/office/drawing/2014/main" id="{7B5B58BA-B041-14CB-49AC-BCBB80975147}"/>
                </a:ext>
              </a:extLst>
            </p:cNvPr>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10" name="Google Shape;255;p37">
            <a:extLst>
              <a:ext uri="{FF2B5EF4-FFF2-40B4-BE49-F238E27FC236}">
                <a16:creationId xmlns:a16="http://schemas.microsoft.com/office/drawing/2014/main" id="{C4CBCE0C-E2D2-BCFC-4247-805BF2E18177}"/>
              </a:ext>
            </a:extLst>
          </p:cNvPr>
          <p:cNvSpPr txBox="1">
            <a:spLocks/>
          </p:cNvSpPr>
          <p:nvPr/>
        </p:nvSpPr>
        <p:spPr>
          <a:xfrm>
            <a:off x="6839542" y="1438024"/>
            <a:ext cx="2070525" cy="41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9pPr>
          </a:lstStyle>
          <a:p>
            <a:r>
              <a:rPr lang="en-US" sz="2000" dirty="0">
                <a:solidFill>
                  <a:schemeClr val="accent1"/>
                </a:solidFill>
              </a:rPr>
              <a:t>Dataset Insight</a:t>
            </a:r>
          </a:p>
        </p:txBody>
      </p:sp>
      <p:sp>
        <p:nvSpPr>
          <p:cNvPr id="11" name="Rectangle 10">
            <a:extLst>
              <a:ext uri="{FF2B5EF4-FFF2-40B4-BE49-F238E27FC236}">
                <a16:creationId xmlns:a16="http://schemas.microsoft.com/office/drawing/2014/main" id="{8A2606EF-CB91-813A-79E8-A75754B9D6FB}"/>
              </a:ext>
            </a:extLst>
          </p:cNvPr>
          <p:cNvSpPr/>
          <p:nvPr/>
        </p:nvSpPr>
        <p:spPr>
          <a:xfrm>
            <a:off x="6801692" y="2165038"/>
            <a:ext cx="1931254" cy="1973092"/>
          </a:xfrm>
          <a:prstGeom prst="rect">
            <a:avLst/>
          </a:prstGeom>
          <a:solidFill>
            <a:srgbClr val="F5F5F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lnSpc>
                <a:spcPct val="150000"/>
              </a:lnSpc>
              <a:buFont typeface="Arial" panose="020B0604020202020204" pitchFamily="34" charset="0"/>
              <a:buChar char="•"/>
            </a:pPr>
            <a:r>
              <a:rPr lang="en-US" sz="1000" dirty="0">
                <a:solidFill>
                  <a:schemeClr val="tx1"/>
                </a:solidFill>
                <a:latin typeface="Inter Tight SemiBold" panose="020B0604020202020204" charset="0"/>
                <a:ea typeface="Inter Tight SemiBold" panose="020B0604020202020204" charset="0"/>
                <a:cs typeface="Inter Tight SemiBold" panose="020B0604020202020204" charset="0"/>
              </a:rPr>
              <a:t>70,000 patients</a:t>
            </a:r>
          </a:p>
          <a:p>
            <a:pPr marL="36000" indent="-285750">
              <a:lnSpc>
                <a:spcPct val="150000"/>
              </a:lnSpc>
              <a:buFont typeface="Arial" panose="020B0604020202020204" pitchFamily="34" charset="0"/>
              <a:buChar char="•"/>
            </a:pPr>
            <a:r>
              <a:rPr lang="en-US" sz="1000" dirty="0">
                <a:solidFill>
                  <a:schemeClr val="tx1"/>
                </a:solidFill>
                <a:latin typeface="Inter Tight SemiBold" panose="020B0604020202020204" charset="0"/>
                <a:ea typeface="Inter Tight SemiBold" panose="020B0604020202020204" charset="0"/>
                <a:cs typeface="Inter Tight SemiBold" panose="020B0604020202020204" charset="0"/>
              </a:rPr>
              <a:t>16 columns</a:t>
            </a:r>
          </a:p>
          <a:p>
            <a:pPr marL="285750" indent="-285750">
              <a:lnSpc>
                <a:spcPct val="150000"/>
              </a:lnSpc>
              <a:buFont typeface="Arial" panose="020B0604020202020204" pitchFamily="34" charset="0"/>
              <a:buChar char="•"/>
            </a:pPr>
            <a:r>
              <a:rPr lang="en-US" sz="1000" dirty="0">
                <a:solidFill>
                  <a:schemeClr val="tx1"/>
                </a:solidFill>
                <a:latin typeface="Inter Tight SemiBold" panose="020B0604020202020204" charset="0"/>
                <a:ea typeface="Inter Tight SemiBold" panose="020B0604020202020204" charset="0"/>
                <a:cs typeface="Inter Tight SemiBold" panose="020B0604020202020204" charset="0"/>
              </a:rPr>
              <a:t>Target: disease (0/1)</a:t>
            </a:r>
          </a:p>
          <a:p>
            <a:pPr marL="285750" indent="-285750">
              <a:lnSpc>
                <a:spcPct val="150000"/>
              </a:lnSpc>
              <a:buFont typeface="Arial" panose="020B0604020202020204" pitchFamily="34" charset="0"/>
              <a:buChar char="•"/>
            </a:pPr>
            <a:r>
              <a:rPr lang="en-US" sz="1000" dirty="0">
                <a:solidFill>
                  <a:schemeClr val="tx1"/>
                </a:solidFill>
                <a:latin typeface="Inter Tight SemiBold" panose="020B0604020202020204" charset="0"/>
                <a:ea typeface="Inter Tight SemiBold" panose="020B0604020202020204" charset="0"/>
                <a:cs typeface="Inter Tight SemiBold" panose="020B0604020202020204" charset="0"/>
              </a:rPr>
              <a:t>No missing values</a:t>
            </a:r>
          </a:p>
          <a:p>
            <a:pPr marL="285750" indent="-285750">
              <a:lnSpc>
                <a:spcPct val="150000"/>
              </a:lnSpc>
              <a:buFont typeface="Arial" panose="020B0604020202020204" pitchFamily="34" charset="0"/>
              <a:buChar char="•"/>
            </a:pPr>
            <a:r>
              <a:rPr lang="en-US" sz="1000" dirty="0">
                <a:solidFill>
                  <a:schemeClr val="tx1"/>
                </a:solidFill>
                <a:latin typeface="Inter Tight SemiBold" panose="020B0604020202020204" charset="0"/>
                <a:ea typeface="Inter Tight SemiBold" panose="020B0604020202020204" charset="0"/>
                <a:cs typeface="Inter Tight SemiBold" panose="020B0604020202020204" charset="0"/>
              </a:rPr>
              <a:t>Outliers detected</a:t>
            </a:r>
          </a:p>
          <a:p>
            <a:pPr marL="285750" indent="-285750">
              <a:lnSpc>
                <a:spcPct val="150000"/>
              </a:lnSpc>
              <a:buFont typeface="Arial" panose="020B0604020202020204" pitchFamily="34" charset="0"/>
              <a:buChar char="•"/>
            </a:pPr>
            <a:r>
              <a:rPr lang="en-US" sz="1000" dirty="0">
                <a:solidFill>
                  <a:schemeClr val="tx1"/>
                </a:solidFill>
                <a:latin typeface="Inter Tight SemiBold" panose="020B0604020202020204" charset="0"/>
                <a:ea typeface="Inter Tight SemiBold" panose="020B0604020202020204" charset="0"/>
                <a:cs typeface="Inter Tight SemiBold" panose="020B0604020202020204" charset="0"/>
              </a:rPr>
              <a:t>Balanced Class distribution</a:t>
            </a:r>
          </a:p>
          <a:p>
            <a:pPr marL="285750" indent="-285750">
              <a:lnSpc>
                <a:spcPct val="150000"/>
              </a:lnSpc>
              <a:buFont typeface="Arial" panose="020B0604020202020204" pitchFamily="34" charset="0"/>
              <a:buChar char="•"/>
            </a:pPr>
            <a:endParaRPr lang="en-US" sz="1000" dirty="0">
              <a:solidFill>
                <a:schemeClr val="tx1"/>
              </a:solidFill>
              <a:latin typeface="Inter Tight SemiBold" panose="020B0604020202020204" charset="0"/>
              <a:ea typeface="Inter Tight SemiBold" panose="020B0604020202020204" charset="0"/>
              <a:cs typeface="Inter Tight SemiBold" panose="020B0604020202020204" charset="0"/>
            </a:endParaRPr>
          </a:p>
        </p:txBody>
      </p:sp>
      <p:grpSp>
        <p:nvGrpSpPr>
          <p:cNvPr id="25" name="Group 24">
            <a:extLst>
              <a:ext uri="{FF2B5EF4-FFF2-40B4-BE49-F238E27FC236}">
                <a16:creationId xmlns:a16="http://schemas.microsoft.com/office/drawing/2014/main" id="{A65000EB-BEAD-05BB-3F57-5BD2A1387601}"/>
              </a:ext>
            </a:extLst>
          </p:cNvPr>
          <p:cNvGrpSpPr/>
          <p:nvPr/>
        </p:nvGrpSpPr>
        <p:grpSpPr>
          <a:xfrm>
            <a:off x="539067" y="914423"/>
            <a:ext cx="5788179" cy="2701525"/>
            <a:chOff x="539067" y="914423"/>
            <a:chExt cx="5788179" cy="2701525"/>
          </a:xfrm>
        </p:grpSpPr>
        <p:pic>
          <p:nvPicPr>
            <p:cNvPr id="26" name="Picture 25">
              <a:extLst>
                <a:ext uri="{FF2B5EF4-FFF2-40B4-BE49-F238E27FC236}">
                  <a16:creationId xmlns:a16="http://schemas.microsoft.com/office/drawing/2014/main" id="{86FA7D61-FB70-F169-F3E4-D05BCF2BBA90}"/>
                </a:ext>
              </a:extLst>
            </p:cNvPr>
            <p:cNvPicPr>
              <a:picLocks noChangeAspect="1"/>
            </p:cNvPicPr>
            <p:nvPr/>
          </p:nvPicPr>
          <p:blipFill>
            <a:blip r:embed="rId3"/>
            <a:srcRect l="52271" t="61208" r="24847" b="22880"/>
            <a:stretch>
              <a:fillRect/>
            </a:stretch>
          </p:blipFill>
          <p:spPr>
            <a:xfrm>
              <a:off x="539067" y="1730324"/>
              <a:ext cx="4684202" cy="1383658"/>
            </a:xfrm>
            <a:prstGeom prst="rect">
              <a:avLst/>
            </a:prstGeom>
          </p:spPr>
        </p:pic>
        <p:pic>
          <p:nvPicPr>
            <p:cNvPr id="27" name="Picture 26">
              <a:extLst>
                <a:ext uri="{FF2B5EF4-FFF2-40B4-BE49-F238E27FC236}">
                  <a16:creationId xmlns:a16="http://schemas.microsoft.com/office/drawing/2014/main" id="{2CA9DAD8-42EA-347B-AB0D-65D94ABAD751}"/>
                </a:ext>
              </a:extLst>
            </p:cNvPr>
            <p:cNvPicPr>
              <a:picLocks noChangeAspect="1"/>
            </p:cNvPicPr>
            <p:nvPr/>
          </p:nvPicPr>
          <p:blipFill>
            <a:blip r:embed="rId4"/>
            <a:srcRect l="69311" t="61213" r="24348" b="22939"/>
            <a:stretch>
              <a:fillRect/>
            </a:stretch>
          </p:blipFill>
          <p:spPr>
            <a:xfrm>
              <a:off x="5023809" y="1730324"/>
              <a:ext cx="1303437" cy="1383658"/>
            </a:xfrm>
            <a:prstGeom prst="rect">
              <a:avLst/>
            </a:prstGeom>
          </p:spPr>
        </p:pic>
        <p:pic>
          <p:nvPicPr>
            <p:cNvPr id="28" name="Picture 27">
              <a:extLst>
                <a:ext uri="{FF2B5EF4-FFF2-40B4-BE49-F238E27FC236}">
                  <a16:creationId xmlns:a16="http://schemas.microsoft.com/office/drawing/2014/main" id="{43475EA6-3203-C3E4-DF4F-A5DD8074F481}"/>
                </a:ext>
              </a:extLst>
            </p:cNvPr>
            <p:cNvPicPr>
              <a:picLocks noChangeAspect="1"/>
            </p:cNvPicPr>
            <p:nvPr/>
          </p:nvPicPr>
          <p:blipFill>
            <a:blip r:embed="rId5"/>
            <a:srcRect l="52220" t="78487" r="24738" b="16535"/>
            <a:stretch>
              <a:fillRect/>
            </a:stretch>
          </p:blipFill>
          <p:spPr>
            <a:xfrm>
              <a:off x="541488" y="3085218"/>
              <a:ext cx="5782734" cy="530730"/>
            </a:xfrm>
            <a:prstGeom prst="rect">
              <a:avLst/>
            </a:prstGeom>
          </p:spPr>
        </p:pic>
        <p:pic>
          <p:nvPicPr>
            <p:cNvPr id="29" name="Picture 28">
              <a:extLst>
                <a:ext uri="{FF2B5EF4-FFF2-40B4-BE49-F238E27FC236}">
                  <a16:creationId xmlns:a16="http://schemas.microsoft.com/office/drawing/2014/main" id="{8FFC0EDB-B361-B48B-B103-849CEF6B893A}"/>
                </a:ext>
              </a:extLst>
            </p:cNvPr>
            <p:cNvPicPr>
              <a:picLocks noChangeAspect="1"/>
            </p:cNvPicPr>
            <p:nvPr/>
          </p:nvPicPr>
          <p:blipFill>
            <a:blip r:embed="rId6"/>
            <a:srcRect l="52582" t="41615" r="25983" b="50541"/>
            <a:stretch>
              <a:fillRect/>
            </a:stretch>
          </p:blipFill>
          <p:spPr>
            <a:xfrm>
              <a:off x="544511" y="914423"/>
              <a:ext cx="5252131" cy="816447"/>
            </a:xfrm>
            <a:prstGeom prst="rect">
              <a:avLst/>
            </a:prstGeom>
          </p:spPr>
        </p:pic>
        <p:pic>
          <p:nvPicPr>
            <p:cNvPr id="30" name="Picture 29">
              <a:extLst>
                <a:ext uri="{FF2B5EF4-FFF2-40B4-BE49-F238E27FC236}">
                  <a16:creationId xmlns:a16="http://schemas.microsoft.com/office/drawing/2014/main" id="{E3D02277-5587-91F7-FEED-67F094FA7BE1}"/>
                </a:ext>
              </a:extLst>
            </p:cNvPr>
            <p:cNvPicPr>
              <a:picLocks noChangeAspect="1"/>
            </p:cNvPicPr>
            <p:nvPr/>
          </p:nvPicPr>
          <p:blipFill>
            <a:blip r:embed="rId6"/>
            <a:srcRect l="66399" t="41615" r="25983" b="50541"/>
            <a:stretch>
              <a:fillRect/>
            </a:stretch>
          </p:blipFill>
          <p:spPr>
            <a:xfrm>
              <a:off x="4457700" y="914423"/>
              <a:ext cx="1866522" cy="816447"/>
            </a:xfrm>
            <a:prstGeom prst="rect">
              <a:avLst/>
            </a:prstGeom>
          </p:spPr>
        </p:pic>
      </p:grpSp>
      <p:sp>
        <p:nvSpPr>
          <p:cNvPr id="4" name="Google Shape;255;p37">
            <a:extLst>
              <a:ext uri="{FF2B5EF4-FFF2-40B4-BE49-F238E27FC236}">
                <a16:creationId xmlns:a16="http://schemas.microsoft.com/office/drawing/2014/main" id="{55C0B92A-7DB0-2EEE-5A74-4F7DCB871961}"/>
              </a:ext>
            </a:extLst>
          </p:cNvPr>
          <p:cNvSpPr txBox="1">
            <a:spLocks/>
          </p:cNvSpPr>
          <p:nvPr/>
        </p:nvSpPr>
        <p:spPr>
          <a:xfrm>
            <a:off x="516989" y="8971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9pPr>
          </a:lstStyle>
          <a:p>
            <a:r>
              <a:rPr lang="en-US" sz="3800" dirty="0"/>
              <a:t>Dataset Overview</a:t>
            </a:r>
          </a:p>
        </p:txBody>
      </p:sp>
    </p:spTree>
    <p:extLst>
      <p:ext uri="{BB962C8B-B14F-4D97-AF65-F5344CB8AC3E}">
        <p14:creationId xmlns:p14="http://schemas.microsoft.com/office/powerpoint/2010/main" val="46464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5" name="Google Shape;530;p54">
            <a:extLst>
              <a:ext uri="{FF2B5EF4-FFF2-40B4-BE49-F238E27FC236}">
                <a16:creationId xmlns:a16="http://schemas.microsoft.com/office/drawing/2014/main" id="{6D3BAEA0-A31A-F8DE-AAE2-A302C9059799}"/>
              </a:ext>
            </a:extLst>
          </p:cNvPr>
          <p:cNvGrpSpPr/>
          <p:nvPr/>
        </p:nvGrpSpPr>
        <p:grpSpPr>
          <a:xfrm>
            <a:off x="452285" y="852977"/>
            <a:ext cx="5979516" cy="3296236"/>
            <a:chOff x="331763" y="414153"/>
            <a:chExt cx="6903246" cy="5019686"/>
          </a:xfrm>
        </p:grpSpPr>
        <p:sp>
          <p:nvSpPr>
            <p:cNvPr id="26" name="Google Shape;531;p54">
              <a:extLst>
                <a:ext uri="{FF2B5EF4-FFF2-40B4-BE49-F238E27FC236}">
                  <a16:creationId xmlns:a16="http://schemas.microsoft.com/office/drawing/2014/main" id="{F20BD5E8-72E8-E3D3-1D6C-1218BB31263A}"/>
                </a:ext>
              </a:extLst>
            </p:cNvPr>
            <p:cNvSpPr/>
            <p:nvPr/>
          </p:nvSpPr>
          <p:spPr>
            <a:xfrm>
              <a:off x="3228043" y="4725169"/>
              <a:ext cx="1111025" cy="610332"/>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32;p54">
              <a:extLst>
                <a:ext uri="{FF2B5EF4-FFF2-40B4-BE49-F238E27FC236}">
                  <a16:creationId xmlns:a16="http://schemas.microsoft.com/office/drawing/2014/main" id="{783FDB7E-52F1-65FE-D3EB-EED4C0D15AB0}"/>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533;p54">
              <a:extLst>
                <a:ext uri="{FF2B5EF4-FFF2-40B4-BE49-F238E27FC236}">
                  <a16:creationId xmlns:a16="http://schemas.microsoft.com/office/drawing/2014/main" id="{6394C64E-5BD4-F697-066F-284B789A1147}"/>
                </a:ext>
              </a:extLst>
            </p:cNvPr>
            <p:cNvSpPr/>
            <p:nvPr/>
          </p:nvSpPr>
          <p:spPr>
            <a:xfrm>
              <a:off x="2713313" y="5132368"/>
              <a:ext cx="2140216" cy="301472"/>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 name="Google Shape;5282;p83">
            <a:extLst>
              <a:ext uri="{FF2B5EF4-FFF2-40B4-BE49-F238E27FC236}">
                <a16:creationId xmlns:a16="http://schemas.microsoft.com/office/drawing/2014/main" id="{F73BC656-4BA9-486F-0D15-CAF6BEBA7750}"/>
              </a:ext>
            </a:extLst>
          </p:cNvPr>
          <p:cNvGrpSpPr/>
          <p:nvPr/>
        </p:nvGrpSpPr>
        <p:grpSpPr>
          <a:xfrm>
            <a:off x="6700519" y="1460090"/>
            <a:ext cx="2133600" cy="3593691"/>
            <a:chOff x="3342725" y="2620775"/>
            <a:chExt cx="338775" cy="481825"/>
          </a:xfrm>
        </p:grpSpPr>
        <p:sp>
          <p:nvSpPr>
            <p:cNvPr id="31" name="Google Shape;5283;p83">
              <a:extLst>
                <a:ext uri="{FF2B5EF4-FFF2-40B4-BE49-F238E27FC236}">
                  <a16:creationId xmlns:a16="http://schemas.microsoft.com/office/drawing/2014/main" id="{0CDCA9DC-B291-8F3E-8058-5A6C5E58AD96}"/>
                </a:ext>
              </a:extLst>
            </p:cNvPr>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2" name="Google Shape;5284;p83">
              <a:extLst>
                <a:ext uri="{FF2B5EF4-FFF2-40B4-BE49-F238E27FC236}">
                  <a16:creationId xmlns:a16="http://schemas.microsoft.com/office/drawing/2014/main" id="{48803584-EC3D-C8E7-0B4B-D052BD29DFCC}"/>
                </a:ext>
              </a:extLst>
            </p:cNvPr>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3" name="Google Shape;5285;p83">
              <a:extLst>
                <a:ext uri="{FF2B5EF4-FFF2-40B4-BE49-F238E27FC236}">
                  <a16:creationId xmlns:a16="http://schemas.microsoft.com/office/drawing/2014/main" id="{33D05E12-1EFB-07DA-592D-5E2450960421}"/>
                </a:ext>
              </a:extLst>
            </p:cNvPr>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sp>
        <p:nvSpPr>
          <p:cNvPr id="34" name="Google Shape;255;p37">
            <a:extLst>
              <a:ext uri="{FF2B5EF4-FFF2-40B4-BE49-F238E27FC236}">
                <a16:creationId xmlns:a16="http://schemas.microsoft.com/office/drawing/2014/main" id="{5009EC69-A847-1E5B-4A55-B7489B1409FD}"/>
              </a:ext>
            </a:extLst>
          </p:cNvPr>
          <p:cNvSpPr txBox="1">
            <a:spLocks/>
          </p:cNvSpPr>
          <p:nvPr/>
        </p:nvSpPr>
        <p:spPr>
          <a:xfrm>
            <a:off x="6839542" y="1438024"/>
            <a:ext cx="2070525" cy="4166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1pPr>
            <a:lvl2pPr marR="0" lvl="1"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2pPr>
            <a:lvl3pPr marR="0" lvl="2"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3pPr>
            <a:lvl4pPr marR="0" lvl="3"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4pPr>
            <a:lvl5pPr marR="0" lvl="4"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5pPr>
            <a:lvl6pPr marR="0" lvl="5"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6pPr>
            <a:lvl7pPr marR="0" lvl="6"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7pPr>
            <a:lvl8pPr marR="0" lvl="7"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8pPr>
            <a:lvl9pPr marR="0" lvl="8" algn="l" rtl="0">
              <a:lnSpc>
                <a:spcPct val="100000"/>
              </a:lnSpc>
              <a:spcBef>
                <a:spcPts val="0"/>
              </a:spcBef>
              <a:spcAft>
                <a:spcPts val="0"/>
              </a:spcAft>
              <a:buClr>
                <a:schemeClr val="lt2"/>
              </a:buClr>
              <a:buSzPts val="3000"/>
              <a:buFont typeface="Inter Tight SemiBold"/>
              <a:buNone/>
              <a:defRPr sz="3000" b="0" i="0" u="none" strike="noStrike" cap="none">
                <a:solidFill>
                  <a:schemeClr val="lt2"/>
                </a:solidFill>
                <a:latin typeface="Inter Tight SemiBold"/>
                <a:ea typeface="Inter Tight SemiBold"/>
                <a:cs typeface="Inter Tight SemiBold"/>
                <a:sym typeface="Inter Tight SemiBold"/>
              </a:defRPr>
            </a:lvl9pPr>
          </a:lstStyle>
          <a:p>
            <a:r>
              <a:rPr lang="en-US" sz="2000" dirty="0">
                <a:solidFill>
                  <a:schemeClr val="accent1"/>
                </a:solidFill>
              </a:rPr>
              <a:t>Baseline Range</a:t>
            </a:r>
          </a:p>
        </p:txBody>
      </p:sp>
      <p:sp>
        <p:nvSpPr>
          <p:cNvPr id="35" name="Rectangle 34">
            <a:extLst>
              <a:ext uri="{FF2B5EF4-FFF2-40B4-BE49-F238E27FC236}">
                <a16:creationId xmlns:a16="http://schemas.microsoft.com/office/drawing/2014/main" id="{A80232DD-9064-17D3-8B81-E230E3101519}"/>
              </a:ext>
            </a:extLst>
          </p:cNvPr>
          <p:cNvSpPr/>
          <p:nvPr/>
        </p:nvSpPr>
        <p:spPr>
          <a:xfrm>
            <a:off x="6801692" y="2165038"/>
            <a:ext cx="1931254" cy="1984176"/>
          </a:xfrm>
          <a:prstGeom prst="rect">
            <a:avLst/>
          </a:prstGeom>
          <a:solidFill>
            <a:srgbClr val="F5F5F5"/>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nSpc>
                <a:spcPct val="150000"/>
              </a:lnSpc>
            </a:pPr>
            <a:r>
              <a:rPr lang="en-US" sz="1000" dirty="0">
                <a:solidFill>
                  <a:schemeClr val="tx1"/>
                </a:solidFill>
                <a:latin typeface="Inter Tight" panose="020B0604020202020204" charset="0"/>
                <a:ea typeface="Inter Tight" panose="020B0604020202020204" charset="0"/>
                <a:cs typeface="Inter Tight" panose="020B0604020202020204" charset="0"/>
              </a:rPr>
              <a:t>Based on WHO compliant range for all 4 countries:-</a:t>
            </a:r>
          </a:p>
          <a:p>
            <a:pPr>
              <a:lnSpc>
                <a:spcPct val="150000"/>
              </a:lnSpc>
            </a:pPr>
            <a:r>
              <a:rPr lang="en-US" sz="1000" dirty="0">
                <a:solidFill>
                  <a:schemeClr val="tx1"/>
                </a:solidFill>
                <a:latin typeface="Inter Tight" panose="020B0604020202020204" charset="0"/>
                <a:ea typeface="Inter Tight" panose="020B0604020202020204" charset="0"/>
                <a:cs typeface="Inter Tight" panose="020B0604020202020204" charset="0"/>
              </a:rPr>
              <a:t>Height: 120cm – 220cm</a:t>
            </a:r>
          </a:p>
          <a:p>
            <a:pPr>
              <a:lnSpc>
                <a:spcPct val="150000"/>
              </a:lnSpc>
            </a:pPr>
            <a:r>
              <a:rPr lang="en-US" sz="1000" dirty="0">
                <a:solidFill>
                  <a:schemeClr val="tx1"/>
                </a:solidFill>
                <a:latin typeface="Inter Tight" panose="020B0604020202020204" charset="0"/>
                <a:ea typeface="Inter Tight" panose="020B0604020202020204" charset="0"/>
                <a:cs typeface="Inter Tight" panose="020B0604020202020204" charset="0"/>
              </a:rPr>
              <a:t>Weight: 30kg – 200kg</a:t>
            </a:r>
          </a:p>
          <a:p>
            <a:pPr>
              <a:lnSpc>
                <a:spcPct val="150000"/>
              </a:lnSpc>
            </a:pPr>
            <a:r>
              <a:rPr lang="en-US" sz="1000" dirty="0">
                <a:solidFill>
                  <a:schemeClr val="tx1"/>
                </a:solidFill>
                <a:latin typeface="Inter Tight" panose="020B0604020202020204" charset="0"/>
                <a:ea typeface="Inter Tight" panose="020B0604020202020204" charset="0"/>
                <a:cs typeface="Inter Tight" panose="020B0604020202020204" charset="0"/>
              </a:rPr>
              <a:t>Blood Pressure:</a:t>
            </a:r>
          </a:p>
          <a:p>
            <a:pPr>
              <a:lnSpc>
                <a:spcPct val="150000"/>
              </a:lnSpc>
            </a:pPr>
            <a:r>
              <a:rPr lang="en-US" sz="900" dirty="0">
                <a:solidFill>
                  <a:schemeClr val="tx1"/>
                </a:solidFill>
                <a:latin typeface="Inter Tight" panose="020B0604020202020204" charset="0"/>
                <a:ea typeface="Inter Tight" panose="020B0604020202020204" charset="0"/>
                <a:cs typeface="Inter Tight" panose="020B0604020202020204" charset="0"/>
              </a:rPr>
              <a:t>    Systolic (ap_hi): 60 – 250 mmHg</a:t>
            </a:r>
          </a:p>
          <a:p>
            <a:pPr>
              <a:lnSpc>
                <a:spcPct val="150000"/>
              </a:lnSpc>
            </a:pPr>
            <a:r>
              <a:rPr lang="en-US" sz="900" dirty="0">
                <a:solidFill>
                  <a:schemeClr val="tx1"/>
                </a:solidFill>
                <a:latin typeface="Inter Tight" panose="020B0604020202020204" charset="0"/>
                <a:ea typeface="Inter Tight" panose="020B0604020202020204" charset="0"/>
                <a:cs typeface="Inter Tight" panose="020B0604020202020204" charset="0"/>
              </a:rPr>
              <a:t>    Diastolic (ap_lo): 40 – 150 mmHg</a:t>
            </a:r>
          </a:p>
          <a:p>
            <a:endParaRPr lang="en-US" sz="600" dirty="0">
              <a:solidFill>
                <a:schemeClr val="tx1"/>
              </a:solidFill>
              <a:latin typeface="Inter Tight" panose="020B0604020202020204" charset="0"/>
              <a:ea typeface="Inter Tight" panose="020B0604020202020204" charset="0"/>
              <a:cs typeface="Inter Tight" panose="020B0604020202020204" charset="0"/>
            </a:endParaRPr>
          </a:p>
          <a:p>
            <a:endParaRPr lang="en-US" sz="600" dirty="0">
              <a:solidFill>
                <a:schemeClr val="tx1"/>
              </a:solidFill>
              <a:latin typeface="Inter Tight" panose="020B0604020202020204" charset="0"/>
              <a:ea typeface="Inter Tight" panose="020B0604020202020204" charset="0"/>
              <a:cs typeface="Inter Tight" panose="020B0604020202020204" charset="0"/>
            </a:endParaRPr>
          </a:p>
          <a:p>
            <a:r>
              <a:rPr lang="en-US" sz="600" dirty="0">
                <a:solidFill>
                  <a:schemeClr val="tx1"/>
                </a:solidFill>
                <a:latin typeface="Inter Tight" panose="020B0604020202020204" charset="0"/>
                <a:ea typeface="Inter Tight" panose="020B0604020202020204" charset="0"/>
                <a:cs typeface="Inter Tight" panose="020B0604020202020204" charset="0"/>
              </a:rPr>
              <a:t>* range adjusted to account for rare cases such as dwarfism or extreme obesity.</a:t>
            </a:r>
          </a:p>
        </p:txBody>
      </p:sp>
      <p:grpSp>
        <p:nvGrpSpPr>
          <p:cNvPr id="51" name="Group 50">
            <a:extLst>
              <a:ext uri="{FF2B5EF4-FFF2-40B4-BE49-F238E27FC236}">
                <a16:creationId xmlns:a16="http://schemas.microsoft.com/office/drawing/2014/main" id="{EEAD9F26-95DE-5182-ED36-EB36A7D3D69F}"/>
              </a:ext>
            </a:extLst>
          </p:cNvPr>
          <p:cNvGrpSpPr/>
          <p:nvPr/>
        </p:nvGrpSpPr>
        <p:grpSpPr>
          <a:xfrm>
            <a:off x="539067" y="914422"/>
            <a:ext cx="5772557" cy="2701526"/>
            <a:chOff x="539067" y="914422"/>
            <a:chExt cx="5772557" cy="2701526"/>
          </a:xfrm>
        </p:grpSpPr>
        <p:pic>
          <p:nvPicPr>
            <p:cNvPr id="48" name="Picture 47">
              <a:extLst>
                <a:ext uri="{FF2B5EF4-FFF2-40B4-BE49-F238E27FC236}">
                  <a16:creationId xmlns:a16="http://schemas.microsoft.com/office/drawing/2014/main" id="{08D57DE0-26CC-63DD-F76B-CB4AF90091AB}"/>
                </a:ext>
              </a:extLst>
            </p:cNvPr>
            <p:cNvPicPr>
              <a:picLocks noChangeAspect="1"/>
            </p:cNvPicPr>
            <p:nvPr/>
          </p:nvPicPr>
          <p:blipFill>
            <a:blip r:embed="rId3"/>
            <a:srcRect l="59464" t="47813" r="27262" b="49112"/>
            <a:stretch>
              <a:fillRect/>
            </a:stretch>
          </p:blipFill>
          <p:spPr>
            <a:xfrm>
              <a:off x="539067" y="3048377"/>
              <a:ext cx="5772557" cy="567571"/>
            </a:xfrm>
            <a:prstGeom prst="rect">
              <a:avLst/>
            </a:prstGeom>
          </p:spPr>
        </p:pic>
        <p:pic>
          <p:nvPicPr>
            <p:cNvPr id="49" name="Picture 48">
              <a:extLst>
                <a:ext uri="{FF2B5EF4-FFF2-40B4-BE49-F238E27FC236}">
                  <a16:creationId xmlns:a16="http://schemas.microsoft.com/office/drawing/2014/main" id="{1FDF6042-4046-91A3-4120-53894A96A121}"/>
                </a:ext>
              </a:extLst>
            </p:cNvPr>
            <p:cNvPicPr>
              <a:picLocks noChangeAspect="1"/>
            </p:cNvPicPr>
            <p:nvPr/>
          </p:nvPicPr>
          <p:blipFill>
            <a:blip r:embed="rId3"/>
            <a:srcRect l="51607" t="52543" r="31905" b="31866"/>
            <a:stretch>
              <a:fillRect/>
            </a:stretch>
          </p:blipFill>
          <p:spPr>
            <a:xfrm>
              <a:off x="539067" y="914422"/>
              <a:ext cx="5772557" cy="2318635"/>
            </a:xfrm>
            <a:prstGeom prst="rect">
              <a:avLst/>
            </a:prstGeom>
          </p:spPr>
        </p:pic>
        <p:pic>
          <p:nvPicPr>
            <p:cNvPr id="50" name="Picture 49">
              <a:extLst>
                <a:ext uri="{FF2B5EF4-FFF2-40B4-BE49-F238E27FC236}">
                  <a16:creationId xmlns:a16="http://schemas.microsoft.com/office/drawing/2014/main" id="{614891C2-9971-1DAE-733C-2E1E27D2750D}"/>
                </a:ext>
              </a:extLst>
            </p:cNvPr>
            <p:cNvPicPr>
              <a:picLocks noChangeAspect="1"/>
            </p:cNvPicPr>
            <p:nvPr/>
          </p:nvPicPr>
          <p:blipFill>
            <a:blip r:embed="rId3"/>
            <a:srcRect l="59464" t="47813" r="27262" b="49112"/>
            <a:stretch>
              <a:fillRect/>
            </a:stretch>
          </p:blipFill>
          <p:spPr>
            <a:xfrm>
              <a:off x="3032459" y="3010716"/>
              <a:ext cx="3279165" cy="567571"/>
            </a:xfrm>
            <a:prstGeom prst="rect">
              <a:avLst/>
            </a:prstGeom>
          </p:spPr>
        </p:pic>
      </p:grpSp>
      <p:sp>
        <p:nvSpPr>
          <p:cNvPr id="4" name="Google Shape;255;p37">
            <a:extLst>
              <a:ext uri="{FF2B5EF4-FFF2-40B4-BE49-F238E27FC236}">
                <a16:creationId xmlns:a16="http://schemas.microsoft.com/office/drawing/2014/main" id="{F05F066F-16FA-538C-78D2-9520578AD017}"/>
              </a:ext>
            </a:extLst>
          </p:cNvPr>
          <p:cNvSpPr txBox="1">
            <a:spLocks noGrp="1"/>
          </p:cNvSpPr>
          <p:nvPr>
            <p:ph type="title"/>
          </p:nvPr>
        </p:nvSpPr>
        <p:spPr>
          <a:xfrm>
            <a:off x="516989" y="8971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800" dirty="0"/>
              <a:t>Dataset Overview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title"/>
          </p:nvPr>
        </p:nvSpPr>
        <p:spPr>
          <a:xfrm>
            <a:off x="294968" y="780673"/>
            <a:ext cx="7253286"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Data Preparation: </a:t>
            </a:r>
            <a:br>
              <a:rPr lang="en" dirty="0"/>
            </a:br>
            <a:r>
              <a:rPr lang="en" dirty="0"/>
              <a:t>    </a:t>
            </a:r>
            <a:r>
              <a:rPr lang="en" sz="3200" dirty="0"/>
              <a:t>Cleaning &amp; Feature Engineering</a:t>
            </a:r>
            <a:endParaRPr dirty="0"/>
          </a:p>
        </p:txBody>
      </p:sp>
      <p:sp>
        <p:nvSpPr>
          <p:cNvPr id="4" name="Google Shape;290;p40">
            <a:extLst>
              <a:ext uri="{FF2B5EF4-FFF2-40B4-BE49-F238E27FC236}">
                <a16:creationId xmlns:a16="http://schemas.microsoft.com/office/drawing/2014/main" id="{D1C55B9B-0641-AC11-0F4E-D00C6A235097}"/>
              </a:ext>
            </a:extLst>
          </p:cNvPr>
          <p:cNvSpPr txBox="1">
            <a:spLocks/>
          </p:cNvSpPr>
          <p:nvPr/>
        </p:nvSpPr>
        <p:spPr>
          <a:xfrm>
            <a:off x="876326" y="1775802"/>
            <a:ext cx="7602332" cy="3490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Inter Tight SemiBold"/>
              <a:buNone/>
              <a:defRPr sz="3600" b="0" i="0" u="none" strike="noStrike" cap="none">
                <a:solidFill>
                  <a:schemeClr val="lt2"/>
                </a:solidFill>
                <a:latin typeface="Inter Tight SemiBold"/>
                <a:ea typeface="Inter Tight SemiBold"/>
                <a:cs typeface="Inter Tight SemiBold"/>
                <a:sym typeface="Inter Tight SemiBold"/>
              </a:defRPr>
            </a:lvl1pPr>
            <a:lvl2pPr marR="0" lvl="1" algn="ctr" rtl="0">
              <a:lnSpc>
                <a:spcPct val="100000"/>
              </a:lnSpc>
              <a:spcBef>
                <a:spcPts val="0"/>
              </a:spcBef>
              <a:spcAft>
                <a:spcPts val="0"/>
              </a:spcAft>
              <a:buClr>
                <a:schemeClr val="lt2"/>
              </a:buClr>
              <a:buSzPts val="3600"/>
              <a:buFont typeface="Inter Tight SemiBold"/>
              <a:buNone/>
              <a:defRPr sz="3600" b="0" i="0" u="none" strike="noStrike" cap="none">
                <a:solidFill>
                  <a:schemeClr val="lt2"/>
                </a:solidFill>
                <a:latin typeface="Inter Tight SemiBold"/>
                <a:ea typeface="Inter Tight SemiBold"/>
                <a:cs typeface="Inter Tight SemiBold"/>
                <a:sym typeface="Inter Tight SemiBold"/>
              </a:defRPr>
            </a:lvl2pPr>
            <a:lvl3pPr marR="0" lvl="2" algn="ctr" rtl="0">
              <a:lnSpc>
                <a:spcPct val="100000"/>
              </a:lnSpc>
              <a:spcBef>
                <a:spcPts val="0"/>
              </a:spcBef>
              <a:spcAft>
                <a:spcPts val="0"/>
              </a:spcAft>
              <a:buClr>
                <a:schemeClr val="lt2"/>
              </a:buClr>
              <a:buSzPts val="3600"/>
              <a:buFont typeface="Inter Tight SemiBold"/>
              <a:buNone/>
              <a:defRPr sz="3600" b="0" i="0" u="none" strike="noStrike" cap="none">
                <a:solidFill>
                  <a:schemeClr val="lt2"/>
                </a:solidFill>
                <a:latin typeface="Inter Tight SemiBold"/>
                <a:ea typeface="Inter Tight SemiBold"/>
                <a:cs typeface="Inter Tight SemiBold"/>
                <a:sym typeface="Inter Tight SemiBold"/>
              </a:defRPr>
            </a:lvl3pPr>
            <a:lvl4pPr marR="0" lvl="3" algn="ctr" rtl="0">
              <a:lnSpc>
                <a:spcPct val="100000"/>
              </a:lnSpc>
              <a:spcBef>
                <a:spcPts val="0"/>
              </a:spcBef>
              <a:spcAft>
                <a:spcPts val="0"/>
              </a:spcAft>
              <a:buClr>
                <a:schemeClr val="lt2"/>
              </a:buClr>
              <a:buSzPts val="3600"/>
              <a:buFont typeface="Inter Tight SemiBold"/>
              <a:buNone/>
              <a:defRPr sz="3600" b="0" i="0" u="none" strike="noStrike" cap="none">
                <a:solidFill>
                  <a:schemeClr val="lt2"/>
                </a:solidFill>
                <a:latin typeface="Inter Tight SemiBold"/>
                <a:ea typeface="Inter Tight SemiBold"/>
                <a:cs typeface="Inter Tight SemiBold"/>
                <a:sym typeface="Inter Tight SemiBold"/>
              </a:defRPr>
            </a:lvl4pPr>
            <a:lvl5pPr marR="0" lvl="4" algn="ctr" rtl="0">
              <a:lnSpc>
                <a:spcPct val="100000"/>
              </a:lnSpc>
              <a:spcBef>
                <a:spcPts val="0"/>
              </a:spcBef>
              <a:spcAft>
                <a:spcPts val="0"/>
              </a:spcAft>
              <a:buClr>
                <a:schemeClr val="lt2"/>
              </a:buClr>
              <a:buSzPts val="3600"/>
              <a:buFont typeface="Inter Tight SemiBold"/>
              <a:buNone/>
              <a:defRPr sz="3600" b="0" i="0" u="none" strike="noStrike" cap="none">
                <a:solidFill>
                  <a:schemeClr val="lt2"/>
                </a:solidFill>
                <a:latin typeface="Inter Tight SemiBold"/>
                <a:ea typeface="Inter Tight SemiBold"/>
                <a:cs typeface="Inter Tight SemiBold"/>
                <a:sym typeface="Inter Tight SemiBold"/>
              </a:defRPr>
            </a:lvl5pPr>
            <a:lvl6pPr marR="0" lvl="5" algn="ctr" rtl="0">
              <a:lnSpc>
                <a:spcPct val="100000"/>
              </a:lnSpc>
              <a:spcBef>
                <a:spcPts val="0"/>
              </a:spcBef>
              <a:spcAft>
                <a:spcPts val="0"/>
              </a:spcAft>
              <a:buClr>
                <a:schemeClr val="lt2"/>
              </a:buClr>
              <a:buSzPts val="3600"/>
              <a:buFont typeface="Inter Tight SemiBold"/>
              <a:buNone/>
              <a:defRPr sz="3600" b="0" i="0" u="none" strike="noStrike" cap="none">
                <a:solidFill>
                  <a:schemeClr val="lt2"/>
                </a:solidFill>
                <a:latin typeface="Inter Tight SemiBold"/>
                <a:ea typeface="Inter Tight SemiBold"/>
                <a:cs typeface="Inter Tight SemiBold"/>
                <a:sym typeface="Inter Tight SemiBold"/>
              </a:defRPr>
            </a:lvl6pPr>
            <a:lvl7pPr marR="0" lvl="6" algn="ctr" rtl="0">
              <a:lnSpc>
                <a:spcPct val="100000"/>
              </a:lnSpc>
              <a:spcBef>
                <a:spcPts val="0"/>
              </a:spcBef>
              <a:spcAft>
                <a:spcPts val="0"/>
              </a:spcAft>
              <a:buClr>
                <a:schemeClr val="lt2"/>
              </a:buClr>
              <a:buSzPts val="3600"/>
              <a:buFont typeface="Inter Tight SemiBold"/>
              <a:buNone/>
              <a:defRPr sz="3600" b="0" i="0" u="none" strike="noStrike" cap="none">
                <a:solidFill>
                  <a:schemeClr val="lt2"/>
                </a:solidFill>
                <a:latin typeface="Inter Tight SemiBold"/>
                <a:ea typeface="Inter Tight SemiBold"/>
                <a:cs typeface="Inter Tight SemiBold"/>
                <a:sym typeface="Inter Tight SemiBold"/>
              </a:defRPr>
            </a:lvl7pPr>
            <a:lvl8pPr marR="0" lvl="7" algn="ctr" rtl="0">
              <a:lnSpc>
                <a:spcPct val="100000"/>
              </a:lnSpc>
              <a:spcBef>
                <a:spcPts val="0"/>
              </a:spcBef>
              <a:spcAft>
                <a:spcPts val="0"/>
              </a:spcAft>
              <a:buClr>
                <a:schemeClr val="lt2"/>
              </a:buClr>
              <a:buSzPts val="3600"/>
              <a:buFont typeface="Inter Tight SemiBold"/>
              <a:buNone/>
              <a:defRPr sz="3600" b="0" i="0" u="none" strike="noStrike" cap="none">
                <a:solidFill>
                  <a:schemeClr val="lt2"/>
                </a:solidFill>
                <a:latin typeface="Inter Tight SemiBold"/>
                <a:ea typeface="Inter Tight SemiBold"/>
                <a:cs typeface="Inter Tight SemiBold"/>
                <a:sym typeface="Inter Tight SemiBold"/>
              </a:defRPr>
            </a:lvl8pPr>
            <a:lvl9pPr marR="0" lvl="8" algn="ctr" rtl="0">
              <a:lnSpc>
                <a:spcPct val="100000"/>
              </a:lnSpc>
              <a:spcBef>
                <a:spcPts val="0"/>
              </a:spcBef>
              <a:spcAft>
                <a:spcPts val="0"/>
              </a:spcAft>
              <a:buClr>
                <a:schemeClr val="lt2"/>
              </a:buClr>
              <a:buSzPts val="3600"/>
              <a:buFont typeface="Inter Tight SemiBold"/>
              <a:buNone/>
              <a:defRPr sz="3600" b="0" i="0" u="none" strike="noStrike" cap="none">
                <a:solidFill>
                  <a:schemeClr val="lt2"/>
                </a:solidFill>
                <a:latin typeface="Inter Tight SemiBold"/>
                <a:ea typeface="Inter Tight SemiBold"/>
                <a:cs typeface="Inter Tight SemiBold"/>
                <a:sym typeface="Inter Tight SemiBold"/>
              </a:defRPr>
            </a:lvl9pPr>
          </a:lstStyle>
          <a:p>
            <a:pPr marL="457200" indent="-457200" algn="l">
              <a:buFont typeface="Arial" panose="020B0604020202020204" pitchFamily="34" charset="0"/>
              <a:buChar char="•"/>
            </a:pPr>
            <a:r>
              <a:rPr lang="en-US" sz="2800" dirty="0">
                <a:solidFill>
                  <a:schemeClr val="tx1"/>
                </a:solidFill>
                <a:latin typeface="Inter Tight" panose="020B0604020202020204"/>
              </a:rPr>
              <a:t>Converted `age` from days to years</a:t>
            </a:r>
          </a:p>
          <a:p>
            <a:pPr marL="457200" indent="-457200" algn="l">
              <a:buFont typeface="Arial" panose="020B0604020202020204" pitchFamily="34" charset="0"/>
              <a:buChar char="•"/>
            </a:pPr>
            <a:r>
              <a:rPr lang="en-US" sz="2800" dirty="0">
                <a:solidFill>
                  <a:schemeClr val="tx1"/>
                </a:solidFill>
                <a:latin typeface="Inter Tight" panose="020B0604020202020204"/>
              </a:rPr>
              <a:t>Created `bmi` column from `height` &amp; `weight`</a:t>
            </a:r>
          </a:p>
          <a:p>
            <a:pPr marL="457200" indent="-457200" algn="l">
              <a:buFont typeface="Arial" panose="020B0604020202020204" pitchFamily="34" charset="0"/>
              <a:buChar char="•"/>
            </a:pPr>
            <a:r>
              <a:rPr lang="en-US" sz="2800" dirty="0">
                <a:solidFill>
                  <a:schemeClr val="tx1"/>
                </a:solidFill>
                <a:latin typeface="Inter Tight" panose="020B0604020202020204"/>
              </a:rPr>
              <a:t>Created bins for `age`</a:t>
            </a:r>
          </a:p>
          <a:p>
            <a:pPr marL="457200" indent="-457200" algn="l">
              <a:buFont typeface="Arial" panose="020B0604020202020204" pitchFamily="34" charset="0"/>
              <a:buChar char="•"/>
            </a:pPr>
            <a:r>
              <a:rPr lang="en-US" sz="2800" dirty="0">
                <a:solidFill>
                  <a:schemeClr val="tx1"/>
                </a:solidFill>
                <a:latin typeface="Inter Tight" panose="020B0604020202020204"/>
              </a:rPr>
              <a:t>Removed physiological outliers</a:t>
            </a:r>
          </a:p>
          <a:p>
            <a:pPr marL="457200" indent="-457200" algn="l">
              <a:buFont typeface="Arial" panose="020B0604020202020204" pitchFamily="34" charset="0"/>
              <a:buChar char="•"/>
            </a:pPr>
            <a:r>
              <a:rPr lang="en-US" sz="2800" dirty="0">
                <a:solidFill>
                  <a:schemeClr val="tx1"/>
                </a:solidFill>
                <a:latin typeface="Inter Tight" panose="020B0604020202020204"/>
              </a:rPr>
              <a:t>68699 records intact after data cleaning (98.1%)</a:t>
            </a:r>
          </a:p>
          <a:p>
            <a:pPr marL="457200" indent="-457200" algn="l">
              <a:buFont typeface="Arial" panose="020B0604020202020204" pitchFamily="34" charset="0"/>
              <a:buChar char="•"/>
            </a:pPr>
            <a:r>
              <a:rPr lang="en-US" sz="2800" dirty="0">
                <a:solidFill>
                  <a:schemeClr val="tx1"/>
                </a:solidFill>
                <a:latin typeface="Inter Tight" panose="020B0604020202020204"/>
              </a:rPr>
              <a:t>Data ready for dashboard &amp; modeling</a:t>
            </a:r>
            <a:endParaRPr lang="en-US" sz="2800" dirty="0">
              <a:latin typeface="Inter Tight" panose="020B0604020202020204"/>
            </a:endParaRPr>
          </a:p>
          <a:p>
            <a:pPr marL="457200" indent="-457200" algn="l">
              <a:buFont typeface="Arial" panose="020B0604020202020204" pitchFamily="34" charset="0"/>
              <a:buChar char="•"/>
            </a:pPr>
            <a:endParaRPr lang="en-US" sz="2800" dirty="0">
              <a:latin typeface="Inter Tight" panose="020B0604020202020204"/>
            </a:endParaRPr>
          </a:p>
          <a:p>
            <a:pPr algn="l"/>
            <a:endParaRPr lang="en-US" sz="2800" dirty="0">
              <a:latin typeface="Inter Tight" panose="020B0604020202020204"/>
            </a:endParaRPr>
          </a:p>
          <a:p>
            <a:pPr marL="457200" indent="-457200" algn="l">
              <a:buFont typeface="Arial" panose="020B0604020202020204" pitchFamily="34" charset="0"/>
              <a:buChar char="•"/>
            </a:pPr>
            <a:endParaRPr lang="en-US" sz="2800" dirty="0">
              <a:latin typeface="Inter Tight"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45"/>
        <p:cNvGrpSpPr/>
        <p:nvPr/>
      </p:nvGrpSpPr>
      <p:grpSpPr>
        <a:xfrm>
          <a:off x="0" y="0"/>
          <a:ext cx="0" cy="0"/>
          <a:chOff x="0" y="0"/>
          <a:chExt cx="0" cy="0"/>
        </a:xfrm>
      </p:grpSpPr>
      <p:pic>
        <p:nvPicPr>
          <p:cNvPr id="8" name="Picture 7">
            <a:extLst>
              <a:ext uri="{FF2B5EF4-FFF2-40B4-BE49-F238E27FC236}">
                <a16:creationId xmlns:a16="http://schemas.microsoft.com/office/drawing/2014/main" id="{A7CC74B6-9C77-DCB8-0288-A8C3A2963785}"/>
              </a:ext>
            </a:extLst>
          </p:cNvPr>
          <p:cNvPicPr>
            <a:picLocks noChangeAspect="1"/>
          </p:cNvPicPr>
          <p:nvPr/>
        </p:nvPicPr>
        <p:blipFill>
          <a:blip r:embed="rId3"/>
          <a:srcRect l="8751" t="36442" r="51350" b="10722"/>
          <a:stretch>
            <a:fillRect/>
          </a:stretch>
        </p:blipFill>
        <p:spPr>
          <a:xfrm>
            <a:off x="0" y="0"/>
            <a:ext cx="9144000" cy="5143500"/>
          </a:xfrm>
          <a:prstGeom prst="rect">
            <a:avLst/>
          </a:prstGeom>
        </p:spPr>
      </p:pic>
      <p:pic>
        <p:nvPicPr>
          <p:cNvPr id="3" name="Picture 2">
            <a:extLst>
              <a:ext uri="{FF2B5EF4-FFF2-40B4-BE49-F238E27FC236}">
                <a16:creationId xmlns:a16="http://schemas.microsoft.com/office/drawing/2014/main" id="{AF9360AE-24D9-54A0-441D-E3FA9CDB1678}"/>
              </a:ext>
            </a:extLst>
          </p:cNvPr>
          <p:cNvPicPr>
            <a:picLocks noChangeAspect="1"/>
          </p:cNvPicPr>
          <p:nvPr/>
        </p:nvPicPr>
        <p:blipFill>
          <a:blip r:embed="rId4"/>
          <a:srcRect l="15445" t="58112" r="79675" b="29193"/>
          <a:stretch>
            <a:fillRect/>
          </a:stretch>
        </p:blipFill>
        <p:spPr>
          <a:xfrm>
            <a:off x="124474" y="2106471"/>
            <a:ext cx="984480" cy="10880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83"/>
        <p:cNvGrpSpPr/>
        <p:nvPr/>
      </p:nvGrpSpPr>
      <p:grpSpPr>
        <a:xfrm>
          <a:off x="0" y="0"/>
          <a:ext cx="0" cy="0"/>
          <a:chOff x="0" y="0"/>
          <a:chExt cx="0" cy="0"/>
        </a:xfrm>
      </p:grpSpPr>
      <p:pic>
        <p:nvPicPr>
          <p:cNvPr id="4" name="Picture 3">
            <a:extLst>
              <a:ext uri="{FF2B5EF4-FFF2-40B4-BE49-F238E27FC236}">
                <a16:creationId xmlns:a16="http://schemas.microsoft.com/office/drawing/2014/main" id="{8FF838A9-5BCC-F2F3-45E7-47EA893CD2FE}"/>
              </a:ext>
            </a:extLst>
          </p:cNvPr>
          <p:cNvPicPr>
            <a:picLocks noChangeAspect="1"/>
          </p:cNvPicPr>
          <p:nvPr/>
        </p:nvPicPr>
        <p:blipFill>
          <a:blip r:embed="rId3"/>
          <a:srcRect l="8694" t="36494" r="51353" b="10600"/>
          <a:stretch>
            <a:fillRect/>
          </a:stretch>
        </p:blipFill>
        <p:spPr>
          <a:xfrm>
            <a:off x="0" y="0"/>
            <a:ext cx="9144000" cy="5143500"/>
          </a:xfrm>
          <a:prstGeom prst="rect">
            <a:avLst/>
          </a:prstGeom>
        </p:spPr>
      </p:pic>
      <p:pic>
        <p:nvPicPr>
          <p:cNvPr id="2" name="Picture 1">
            <a:extLst>
              <a:ext uri="{FF2B5EF4-FFF2-40B4-BE49-F238E27FC236}">
                <a16:creationId xmlns:a16="http://schemas.microsoft.com/office/drawing/2014/main" id="{2B34196C-B4FD-7003-91F4-8B041A7351ED}"/>
              </a:ext>
            </a:extLst>
          </p:cNvPr>
          <p:cNvPicPr>
            <a:picLocks noChangeAspect="1"/>
          </p:cNvPicPr>
          <p:nvPr/>
        </p:nvPicPr>
        <p:blipFill>
          <a:blip r:embed="rId4"/>
          <a:srcRect l="15445" t="58112" r="79675" b="29193"/>
          <a:stretch>
            <a:fillRect/>
          </a:stretch>
        </p:blipFill>
        <p:spPr>
          <a:xfrm>
            <a:off x="124474" y="2106471"/>
            <a:ext cx="984480" cy="1088060"/>
          </a:xfrm>
          <a:prstGeom prst="rect">
            <a:avLst/>
          </a:prstGeom>
        </p:spPr>
      </p:pic>
    </p:spTree>
  </p:cSld>
  <p:clrMapOvr>
    <a:masterClrMapping/>
  </p:clrMapOvr>
</p:sld>
</file>

<file path=ppt/theme/theme1.xml><?xml version="1.0" encoding="utf-8"?>
<a:theme xmlns:a="http://schemas.openxmlformats.org/drawingml/2006/main" name="Accessibility in the Healthcare System by Slidesgo">
  <a:themeElements>
    <a:clrScheme name="Simple Light">
      <a:dk1>
        <a:srgbClr val="191919"/>
      </a:dk1>
      <a:lt1>
        <a:srgbClr val="D0E7F1"/>
      </a:lt1>
      <a:dk2>
        <a:srgbClr val="8EB7CA"/>
      </a:dk2>
      <a:lt2>
        <a:srgbClr val="355766"/>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1140</TotalTime>
  <Words>848</Words>
  <Application>Microsoft Office PowerPoint</Application>
  <PresentationFormat>On-screen Show (16:9)</PresentationFormat>
  <Paragraphs>99</Paragraphs>
  <Slides>14</Slides>
  <Notes>14</Notes>
  <HiddenSlides>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Anaheim</vt:lpstr>
      <vt:lpstr>Arial</vt:lpstr>
      <vt:lpstr>Gill Sans MT</vt:lpstr>
      <vt:lpstr>Inter Tight</vt:lpstr>
      <vt:lpstr>Inter Tight SemiBold</vt:lpstr>
      <vt:lpstr>Manrope</vt:lpstr>
      <vt:lpstr>Manrope Light</vt:lpstr>
      <vt:lpstr>Accessibility in the Healthcare System by Slidesgo</vt:lpstr>
      <vt:lpstr>Heart Disease Risk Detection Through Predictive Modeling.</vt:lpstr>
      <vt:lpstr>The Problem:</vt:lpstr>
      <vt:lpstr>The Objective:</vt:lpstr>
      <vt:lpstr>Dataset Overview</vt:lpstr>
      <vt:lpstr>PowerPoint Presentation</vt:lpstr>
      <vt:lpstr>Dataset Overview</vt:lpstr>
      <vt:lpstr>Data Preparation:      Cleaning &amp; Feature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Chua Wee Ming</cp:lastModifiedBy>
  <cp:revision>19</cp:revision>
  <dcterms:modified xsi:type="dcterms:W3CDTF">2025-07-31T06:48:05Z</dcterms:modified>
</cp:coreProperties>
</file>